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7" r:id="rId5"/>
    <p:sldId id="263" r:id="rId6"/>
    <p:sldId id="278" r:id="rId7"/>
    <p:sldId id="264" r:id="rId8"/>
    <p:sldId id="279" r:id="rId9"/>
    <p:sldId id="265" r:id="rId10"/>
    <p:sldId id="280" r:id="rId11"/>
    <p:sldId id="266" r:id="rId12"/>
    <p:sldId id="281" r:id="rId13"/>
    <p:sldId id="257" r:id="rId14"/>
    <p:sldId id="258" r:id="rId15"/>
    <p:sldId id="287" r:id="rId16"/>
    <p:sldId id="284" r:id="rId17"/>
    <p:sldId id="288" r:id="rId18"/>
    <p:sldId id="285" r:id="rId19"/>
    <p:sldId id="286" r:id="rId20"/>
    <p:sldId id="289" r:id="rId21"/>
    <p:sldId id="290" r:id="rId22"/>
    <p:sldId id="291" r:id="rId23"/>
    <p:sldId id="29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78298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accent5">
                    <a:lumMod val="75000"/>
                  </a:schemeClr>
                </a:solidFill>
              </a:rPr>
              <a:t>Раздел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 8.3А: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dirty="0" err="1">
                <a:solidFill>
                  <a:schemeClr val="accent5">
                    <a:lumMod val="75000"/>
                  </a:schemeClr>
                </a:solidFill>
              </a:rPr>
              <a:t>Квадратичная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GB" dirty="0" err="1" smtClean="0">
                <a:solidFill>
                  <a:schemeClr val="accent5">
                    <a:lumMod val="75000"/>
                  </a:schemeClr>
                </a:solidFill>
              </a:rPr>
              <a:t>функция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40050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kk-KZ" sz="4000" dirty="0">
                <a:solidFill>
                  <a:srgbClr val="0070C0"/>
                </a:solidFill>
              </a:rPr>
              <a:t>Тема урока: </a:t>
            </a:r>
            <a:br>
              <a:rPr lang="kk-KZ" sz="4000" dirty="0">
                <a:solidFill>
                  <a:srgbClr val="0070C0"/>
                </a:solidFill>
              </a:rPr>
            </a:br>
            <a:endParaRPr lang="kk-KZ" sz="40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kk-KZ" sz="40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kk-KZ" sz="40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kk-KZ" sz="4000" dirty="0" smtClean="0">
                <a:solidFill>
                  <a:srgbClr val="0070C0"/>
                </a:solidFill>
              </a:rPr>
              <a:t>Тема урока: </a:t>
            </a:r>
            <a:br>
              <a:rPr lang="kk-KZ" sz="4000" dirty="0" smtClean="0">
                <a:solidFill>
                  <a:srgbClr val="0070C0"/>
                </a:solidFill>
              </a:rPr>
            </a:br>
            <a:r>
              <a:rPr lang="kk-KZ" sz="4000" dirty="0" smtClean="0">
                <a:solidFill>
                  <a:srgbClr val="0070C0"/>
                </a:solidFill>
              </a:rPr>
              <a:t>Решение </a:t>
            </a:r>
            <a:r>
              <a:rPr lang="kk-KZ" sz="4000" dirty="0">
                <a:solidFill>
                  <a:srgbClr val="0070C0"/>
                </a:solidFill>
              </a:rPr>
              <a:t>текстовых задач</a:t>
            </a: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4" name="Picture 2" descr="ÐÐ°ÑÑÐ¸Ð½ÐºÐ¸ Ð¿Ð¾ Ð·Ð°Ð¿ÑÐ¾ÑÑ quadratic function in lif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111" b="2749"/>
          <a:stretch/>
        </p:blipFill>
        <p:spPr bwMode="auto">
          <a:xfrm>
            <a:off x="2267744" y="1988840"/>
            <a:ext cx="5091973" cy="336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2920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обучения: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8.4.2.3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квадратичную функцию для решения прикладных задач;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8.4.3.1</a:t>
            </a:r>
          </a:p>
          <a:p>
            <a:pPr marL="0" indent="0">
              <a:buNone/>
            </a:pPr>
            <a:r>
              <a:rPr lang="ru-RU" sz="3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математическую модель по условию задачи</a:t>
            </a:r>
          </a:p>
        </p:txBody>
      </p:sp>
    </p:spTree>
    <p:extLst>
      <p:ext uri="{BB962C8B-B14F-4D97-AF65-F5344CB8AC3E}">
        <p14:creationId xmlns="" xmlns:p14="http://schemas.microsoft.com/office/powerpoint/2010/main" val="137480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468313" y="1700213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68313" y="3573463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468313" y="5300663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179388" y="292109"/>
                <a:ext cx="8964612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US" sz="36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1. </a:t>
                </a:r>
                <a:r>
                  <a:rPr lang="ru-RU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Укажите </a:t>
                </a:r>
                <a:r>
                  <a:rPr lang="ru-RU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координаты вершины параболы </a:t>
                </a:r>
                <a:endParaRPr lang="ru-RU" sz="3600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/>
                <a14:m>
                  <m:oMath xmlns:m="http://schemas.openxmlformats.org/officeDocument/2006/math">
                    <m:r>
                      <a:rPr lang="ru-RU" sz="36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ru-RU" sz="36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3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3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sz="3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ar-AE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kk-KZ" sz="36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292109"/>
                <a:ext cx="8964612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68" t="-8543" r="-1428" b="-1809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582046" y="3573463"/>
                <a:ext cx="234923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k-KZ" sz="2400" b="1" i="1">
                              <a:latin typeface="Cambria Math"/>
                            </a:rPr>
                            <m:t>−</m:t>
                          </m:r>
                          <m:r>
                            <a:rPr lang="kk-KZ" sz="2400" b="1" i="1">
                              <a:latin typeface="Cambria Math"/>
                            </a:rPr>
                            <m:t>𝟐</m:t>
                          </m:r>
                          <m:f>
                            <m:f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k-KZ" sz="24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kk-KZ" sz="24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kk-KZ" sz="2400" b="1" i="1">
                              <a:latin typeface="Cambria Math"/>
                            </a:rPr>
                            <m:t>; −</m:t>
                          </m:r>
                          <m:r>
                            <a:rPr lang="kk-KZ" sz="2400" b="1" i="1">
                              <a:latin typeface="Cambria Math"/>
                            </a:rPr>
                            <m:t>𝟏𝟐</m:t>
                          </m:r>
                          <m:f>
                            <m:f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k-KZ" sz="24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kk-KZ" sz="2400" b="1" i="1">
                                  <a:latin typeface="Cambria Math"/>
                                </a:rPr>
                                <m:t>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73463"/>
                <a:ext cx="2349233" cy="92217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Прямоугольник 2"/>
              <p:cNvSpPr/>
              <p:nvPr/>
            </p:nvSpPr>
            <p:spPr>
              <a:xfrm>
                <a:off x="1763687" y="1721071"/>
                <a:ext cx="1706429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k-KZ" sz="2400" b="1" i="1">
                              <a:latin typeface="Cambria Math"/>
                            </a:rPr>
                            <m:t>𝟐</m:t>
                          </m:r>
                          <m:f>
                            <m:f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k-KZ" sz="24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kk-KZ" sz="24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kk-KZ" sz="2400" b="1" i="1">
                              <a:latin typeface="Cambria Math"/>
                            </a:rPr>
                            <m:t>; </m:t>
                          </m:r>
                          <m:r>
                            <a:rPr lang="kk-KZ" sz="2400" b="1" i="1">
                              <a:latin typeface="Cambria Math"/>
                            </a:rPr>
                            <m:t>𝟔</m:t>
                          </m:r>
                          <m:f>
                            <m:f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k-KZ" sz="24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kk-KZ" sz="24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7" y="1721071"/>
                <a:ext cx="1706429" cy="92217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1582046" y="5496253"/>
                <a:ext cx="17175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k-KZ" sz="2800" b="1" i="1">
                              <a:latin typeface="Cambria Math"/>
                            </a:rPr>
                            <m:t>−</m:t>
                          </m:r>
                          <m:r>
                            <a:rPr lang="kk-KZ" sz="2800" b="1" i="1">
                              <a:latin typeface="Cambria Math"/>
                            </a:rPr>
                            <m:t>𝟓</m:t>
                          </m:r>
                          <m:r>
                            <a:rPr lang="kk-KZ" sz="2800" b="1" i="1">
                              <a:latin typeface="Cambria Math"/>
                            </a:rPr>
                            <m:t>; </m:t>
                          </m:r>
                          <m:r>
                            <a:rPr lang="kk-KZ" sz="2800" b="1" i="1">
                              <a:latin typeface="Cambria Math"/>
                            </a:rPr>
                            <m:t>𝟒𝟒</m:t>
                          </m:r>
                        </m:e>
                      </m:d>
                    </m:oMath>
                  </m:oMathPara>
                </a14:m>
                <a:endParaRPr lang="ru-RU" sz="2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5496253"/>
                <a:ext cx="1717521" cy="523220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67544" y="1700808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16990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68313" y="3573463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179388" y="292109"/>
                <a:ext cx="8964612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en-US" sz="36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1. </a:t>
                </a:r>
                <a:r>
                  <a:rPr lang="ru-RU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Укажите </a:t>
                </a:r>
                <a:r>
                  <a:rPr lang="ru-RU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координаты вершины параболы </a:t>
                </a:r>
                <a:endParaRPr lang="ru-RU" sz="3600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/>
                <a14:m>
                  <m:oMath xmlns:m="http://schemas.openxmlformats.org/officeDocument/2006/math">
                    <m:r>
                      <a:rPr lang="ru-RU" sz="36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ru-RU" sz="36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3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3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ar-AE" sz="36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ar-AE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ar-AE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kk-KZ" sz="3600" b="1" dirty="0" smtClean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292109"/>
                <a:ext cx="8964612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68" t="-8543" r="-1428" b="-1809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582046" y="3573463"/>
                <a:ext cx="2349233" cy="922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ru-RU" sz="2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k-KZ" sz="2400" b="1" i="1">
                              <a:latin typeface="Cambria Math"/>
                            </a:rPr>
                            <m:t>−</m:t>
                          </m:r>
                          <m:r>
                            <a:rPr lang="kk-KZ" sz="2400" b="1" i="1">
                              <a:latin typeface="Cambria Math"/>
                            </a:rPr>
                            <m:t>𝟐</m:t>
                          </m:r>
                          <m:f>
                            <m:f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k-KZ" sz="24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kk-KZ" sz="2400" b="1" i="1">
                                  <a:latin typeface="Cambria Math"/>
                                </a:rPr>
                                <m:t>𝟐</m:t>
                              </m:r>
                            </m:den>
                          </m:f>
                          <m:r>
                            <a:rPr lang="kk-KZ" sz="2400" b="1" i="1">
                              <a:latin typeface="Cambria Math"/>
                            </a:rPr>
                            <m:t>; −</m:t>
                          </m:r>
                          <m:r>
                            <a:rPr lang="kk-KZ" sz="2400" b="1" i="1">
                              <a:latin typeface="Cambria Math"/>
                            </a:rPr>
                            <m:t>𝟏𝟐</m:t>
                          </m:r>
                          <m:f>
                            <m:fPr>
                              <m:ctrlPr>
                                <a:rPr lang="ru-RU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kk-KZ" sz="2400" b="1" i="1">
                                  <a:latin typeface="Cambria Math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kk-KZ" sz="2400" b="1" i="1">
                                  <a:latin typeface="Cambria Math"/>
                                </a:rPr>
                                <m:t>𝟒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ru-RU" sz="24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046" y="3573463"/>
                <a:ext cx="2349233" cy="92217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083101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2555875" y="4149725"/>
            <a:ext cx="3887788" cy="24479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79388" y="1125538"/>
            <a:ext cx="3887787" cy="24479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076825" y="1125538"/>
            <a:ext cx="3887788" cy="24479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250825" y="1916113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5292725" y="1773238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2916238" y="4724400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86" y="1209727"/>
            <a:ext cx="2117726" cy="2327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23" y="1191055"/>
            <a:ext cx="2179970" cy="2327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717" y="4180911"/>
            <a:ext cx="2209407" cy="2332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61702" y="-28581"/>
                <a:ext cx="8964612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kk-KZ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Выберите график функции </a:t>
                </a: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6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ar-AE" sz="36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ar-AE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ar-AE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sz="3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3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02" y="-28581"/>
                <a:ext cx="8964612" cy="1212896"/>
              </a:xfrm>
              <a:prstGeom prst="rect">
                <a:avLst/>
              </a:prstGeom>
              <a:blipFill rotWithShape="0">
                <a:blip r:embed="rId5" cstate="print"/>
                <a:stretch>
                  <a:fillRect t="-804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295449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79388" y="1125538"/>
            <a:ext cx="3887787" cy="24479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250825" y="1916113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686" y="1209727"/>
            <a:ext cx="2117726" cy="2327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61702" y="-28581"/>
                <a:ext cx="8964612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kk-KZ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2. Выберите график функции </a:t>
                </a:r>
              </a:p>
              <a:p>
                <a:pPr algn="ctr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36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ar-AE" sz="36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ar-AE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ar-AE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ar-AE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ar-AE" sz="3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36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02" y="-28581"/>
                <a:ext cx="8964612" cy="1212896"/>
              </a:xfrm>
              <a:prstGeom prst="rect">
                <a:avLst/>
              </a:prstGeom>
              <a:blipFill rotWithShape="0">
                <a:blip r:embed="rId3" cstate="print"/>
                <a:stretch>
                  <a:fillRect t="-804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476740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250825" y="1341438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250825" y="3213100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250825" y="5229225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179388" y="0"/>
                <a:ext cx="8353425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kk-KZ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</a:t>
                </a:r>
                <a:r>
                  <a:rPr lang="kk-KZ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Найдите уравнение оси симметрии </a:t>
                </a:r>
                <a:r>
                  <a:rPr lang="kk-KZ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параболы </a:t>
                </a:r>
                <a14:m>
                  <m:oMath xmlns:m="http://schemas.openxmlformats.org/officeDocument/2006/math"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𝒚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𝟐</m:t>
                    </m:r>
                    <m:sSup>
                      <m:sSupPr>
                        <m:ctrlPr>
                          <a:rPr lang="ru-RU" sz="3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−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𝟒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𝒙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𝟓</m:t>
                    </m:r>
                    <m:r>
                      <a:rPr lang="ru-RU" sz="3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0"/>
                <a:ext cx="8353425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2188" t="-8040" b="-1809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403648" y="1444695"/>
                <a:ext cx="158370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/>
                        </a:rPr>
                        <m:t>𝒙</m:t>
                      </m:r>
                      <m:r>
                        <a:rPr lang="en-US" sz="4000" b="1" i="1" smtClean="0">
                          <a:latin typeface="Cambria Math"/>
                        </a:rPr>
                        <m:t>=</m:t>
                      </m:r>
                      <m:r>
                        <a:rPr lang="en-US" sz="4000" b="1" i="1" smtClean="0">
                          <a:latin typeface="Cambria Math"/>
                        </a:rPr>
                        <m:t>𝟐</m:t>
                      </m:r>
                    </m:oMath>
                  </m:oMathPara>
                </a14:m>
                <a:endParaRPr lang="ru-RU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1444695"/>
                <a:ext cx="1583702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422537" y="3316357"/>
                <a:ext cx="196682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/>
                        </a:rPr>
                        <m:t>𝒙</m:t>
                      </m:r>
                      <m:r>
                        <a:rPr lang="en-US" sz="4000" b="1" i="1" smtClean="0">
                          <a:latin typeface="Cambria Math"/>
                        </a:rPr>
                        <m:t>=−</m:t>
                      </m:r>
                      <m:r>
                        <a:rPr lang="en-US" sz="4000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537" y="3316357"/>
                <a:ext cx="1966820" cy="707886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422537" y="5332482"/>
                <a:ext cx="158370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/>
                        </a:rPr>
                        <m:t>𝒙</m:t>
                      </m:r>
                      <m:r>
                        <a:rPr lang="en-US" sz="4000" b="1" i="1" smtClean="0">
                          <a:latin typeface="Cambria Math"/>
                        </a:rPr>
                        <m:t>=</m:t>
                      </m:r>
                      <m:r>
                        <a:rPr lang="en-US" sz="4000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537" y="5332482"/>
                <a:ext cx="1583702" cy="70788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3152930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250825" y="5229225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179388" y="0"/>
                <a:ext cx="8353425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kk-KZ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3. </a:t>
                </a:r>
                <a:r>
                  <a:rPr lang="kk-KZ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Найдите уравнение оси симметрии </a:t>
                </a:r>
                <a:r>
                  <a:rPr lang="kk-KZ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параболы </a:t>
                </a:r>
                <a14:m>
                  <m:oMath xmlns:m="http://schemas.openxmlformats.org/officeDocument/2006/math"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𝒚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𝟐</m:t>
                    </m:r>
                    <m:sSup>
                      <m:sSupPr>
                        <m:ctrlPr>
                          <a:rPr lang="ru-RU" sz="3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−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𝟒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𝒙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𝟓</m:t>
                    </m:r>
                    <m:r>
                      <a:rPr lang="ru-RU" sz="3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388" y="0"/>
                <a:ext cx="8353425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2188" t="-8040" b="-1809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422537" y="5332482"/>
                <a:ext cx="158370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1" i="1" smtClean="0">
                          <a:latin typeface="Cambria Math"/>
                        </a:rPr>
                        <m:t>𝒙</m:t>
                      </m:r>
                      <m:r>
                        <a:rPr lang="en-US" sz="4000" b="1" i="1" smtClean="0">
                          <a:latin typeface="Cambria Math"/>
                        </a:rPr>
                        <m:t>=</m:t>
                      </m:r>
                      <m:r>
                        <a:rPr lang="en-US" sz="4000" b="1" i="1" smtClean="0">
                          <a:latin typeface="Cambria Math"/>
                        </a:rPr>
                        <m:t>𝟏</m:t>
                      </m:r>
                    </m:oMath>
                  </m:oMathPara>
                </a14:m>
                <a:endParaRPr lang="ru-RU" sz="40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537" y="5332482"/>
                <a:ext cx="1583702" cy="707886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37706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468313" y="1700213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68313" y="3573463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468313" y="5300663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147638" y="203200"/>
                <a:ext cx="8353425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</a:t>
                </a:r>
                <a:r>
                  <a:rPr lang="ru-RU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k-KZ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Найдите множество значений </a:t>
                </a:r>
                <a:r>
                  <a:rPr lang="kk-KZ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функции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𝐲</m:t>
                      </m:r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36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3600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k-KZ" sz="3600" b="1" i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𝐱</m:t>
                              </m:r>
                              <m:r>
                                <a:rPr lang="kk-KZ" sz="3600" b="1" i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kk-KZ" sz="3600" b="1" i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r>
                            <a:rPr lang="kk-KZ" sz="3600" b="1" i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−</m:t>
                      </m:r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𝟏</m:t>
                      </m:r>
                      <m:r>
                        <a:rPr lang="ru-RU" sz="36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638" y="203200"/>
                <a:ext cx="8353425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2188" t="-8040" r="-875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547664" y="1834247"/>
                <a:ext cx="228139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[−</m:t>
                      </m:r>
                      <m:r>
                        <a:rPr lang="en-US" sz="3600" b="1" i="1" smtClean="0">
                          <a:latin typeface="Cambria Math"/>
                        </a:rPr>
                        <m:t>𝟑</m:t>
                      </m:r>
                      <m:r>
                        <a:rPr lang="en-US" sz="3600" b="1" i="1" smtClean="0">
                          <a:latin typeface="Cambria Math"/>
                        </a:rPr>
                        <m:t>; +</m:t>
                      </m:r>
                      <m:r>
                        <a:rPr lang="en-US" sz="3600" b="1" i="1" smtClean="0">
                          <a:latin typeface="Cambria Math"/>
                        </a:rPr>
                        <m:t>∞</m:t>
                      </m:r>
                      <m:r>
                        <a:rPr lang="en-US" sz="3600" b="1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1834247"/>
                <a:ext cx="2281394" cy="6463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700064" y="3707497"/>
                <a:ext cx="228139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[−</m:t>
                      </m:r>
                      <m:r>
                        <a:rPr lang="en-US" sz="3600" b="1" i="1" smtClean="0">
                          <a:latin typeface="Cambria Math"/>
                        </a:rPr>
                        <m:t>𝟏</m:t>
                      </m:r>
                      <m:r>
                        <a:rPr lang="en-US" sz="3600" b="1" i="1" smtClean="0">
                          <a:latin typeface="Cambria Math"/>
                        </a:rPr>
                        <m:t>; +</m:t>
                      </m:r>
                      <m:r>
                        <a:rPr lang="en-US" sz="3600" b="1" i="1" smtClean="0">
                          <a:latin typeface="Cambria Math"/>
                        </a:rPr>
                        <m:t>∞</m:t>
                      </m:r>
                      <m:r>
                        <a:rPr lang="en-US" sz="3600" b="1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064" y="3707497"/>
                <a:ext cx="2281394" cy="646331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821449" y="5434697"/>
                <a:ext cx="218040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[−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∞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;−</m:t>
                      </m:r>
                      <m:r>
                        <a:rPr lang="en-US" sz="3600" b="1" i="1" smtClean="0">
                          <a:latin typeface="Cambria Math"/>
                          <a:ea typeface="Cambria Math"/>
                        </a:rPr>
                        <m:t>𝟏</m:t>
                      </m:r>
                      <m:r>
                        <a:rPr lang="en-US" sz="3600" b="1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1449" y="5434697"/>
                <a:ext cx="2180405" cy="646331"/>
              </a:xfrm>
              <a:prstGeom prst="rect">
                <a:avLst/>
              </a:prstGeom>
              <a:blipFill rotWithShape="1">
                <a:blip r:embed="rId5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168953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68313" y="3573463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147638" y="203200"/>
                <a:ext cx="8353425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</a:t>
                </a:r>
                <a:r>
                  <a:rPr lang="ru-RU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k-KZ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Найдите множество значений </a:t>
                </a:r>
                <a:r>
                  <a:rPr lang="kk-KZ" sz="3600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функции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𝐲</m:t>
                      </m:r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ru-RU" sz="36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ru-RU" sz="3600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kk-KZ" sz="3600" b="1" i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𝐱</m:t>
                              </m:r>
                              <m:r>
                                <a:rPr lang="kk-KZ" sz="3600" b="1" i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+</m:t>
                              </m:r>
                              <m:r>
                                <a:rPr lang="kk-KZ" sz="3600" b="1" i="0">
                                  <a:solidFill>
                                    <a:srgbClr val="7030A0"/>
                                  </a:solidFill>
                                  <a:latin typeface="Cambria Math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r>
                            <a:rPr lang="kk-KZ" sz="3600" b="1" i="0">
                              <a:solidFill>
                                <a:srgbClr val="7030A0"/>
                              </a:solidFill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−</m:t>
                      </m:r>
                      <m:r>
                        <a:rPr lang="kk-KZ" sz="3600" b="1" i="0">
                          <a:solidFill>
                            <a:srgbClr val="7030A0"/>
                          </a:solidFill>
                          <a:latin typeface="Cambria Math"/>
                        </a:rPr>
                        <m:t>𝟏</m:t>
                      </m:r>
                      <m:r>
                        <a:rPr lang="ru-RU" sz="36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7638" y="203200"/>
                <a:ext cx="8353425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l="-2188" t="-8040" r="-875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700064" y="3707497"/>
                <a:ext cx="228139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latin typeface="Cambria Math"/>
                        </a:rPr>
                        <m:t>[−</m:t>
                      </m:r>
                      <m:r>
                        <a:rPr lang="en-US" sz="3600" b="1" i="1" smtClean="0">
                          <a:latin typeface="Cambria Math"/>
                        </a:rPr>
                        <m:t>𝟏</m:t>
                      </m:r>
                      <m:r>
                        <a:rPr lang="en-US" sz="3600" b="1" i="1" smtClean="0">
                          <a:latin typeface="Cambria Math"/>
                        </a:rPr>
                        <m:t>; +</m:t>
                      </m:r>
                      <m:r>
                        <a:rPr lang="en-US" sz="3600" b="1" i="1" smtClean="0">
                          <a:latin typeface="Cambria Math"/>
                        </a:rPr>
                        <m:t>∞</m:t>
                      </m:r>
                      <m:r>
                        <a:rPr lang="en-US" sz="3600" b="1" i="1" smtClean="0">
                          <a:latin typeface="Cambria Math"/>
                        </a:rPr>
                        <m:t>]</m:t>
                      </m:r>
                    </m:oMath>
                  </m:oMathPara>
                </a14:m>
                <a:endParaRPr lang="ru-RU" sz="36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064" y="3707497"/>
                <a:ext cx="2281394" cy="64633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8740757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468313" y="5300663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0" y="142422"/>
                <a:ext cx="9104188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kk-KZ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 </a:t>
                </a:r>
                <a:r>
                  <a:rPr lang="kk-KZ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Найдите наименьшее значение функции </a:t>
                </a:r>
                <a:endParaRPr lang="kk-KZ" sz="3600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/>
                <a14:m>
                  <m:oMath xmlns:m="http://schemas.openxmlformats.org/officeDocument/2006/math"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𝒚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𝟐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𝒙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−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𝟏</m:t>
                    </m:r>
                    <m:r>
                      <a:rPr lang="ru-RU" sz="3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kk-KZ" sz="36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42422"/>
                <a:ext cx="9104188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t="-804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578940" y="5448642"/>
            <a:ext cx="654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-2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68313" y="3573463"/>
            <a:ext cx="914400" cy="9144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468313" y="1700213"/>
            <a:ext cx="914400" cy="914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47664" y="3573463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9727" y="1772692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47664" y="1772816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17316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051050" y="0"/>
            <a:ext cx="59070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sz="4400"/>
              <a:t>    </a:t>
            </a:r>
            <a:endParaRPr lang="ru-RU" sz="1400" b="1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468313" y="5300663"/>
            <a:ext cx="9144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4103" name="Text Box 7"/>
              <p:cNvSpPr txBox="1">
                <a:spLocks noChangeArrowheads="1"/>
              </p:cNvSpPr>
              <p:nvPr/>
            </p:nvSpPr>
            <p:spPr bwMode="auto">
              <a:xfrm>
                <a:off x="0" y="142422"/>
                <a:ext cx="9104188" cy="12128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/>
                <a:r>
                  <a:rPr lang="kk-KZ" sz="36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5. </a:t>
                </a:r>
                <a:r>
                  <a:rPr lang="kk-KZ" sz="3600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Найдите наименьшее значение функции </a:t>
                </a:r>
                <a:endParaRPr lang="kk-KZ" sz="3600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 eaLnBrk="1" hangingPunct="1"/>
                <a14:m>
                  <m:oMath xmlns:m="http://schemas.openxmlformats.org/officeDocument/2006/math"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𝒚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ru-RU" sz="36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𝒙</m:t>
                        </m:r>
                      </m:e>
                      <m:sup>
                        <m:r>
                          <a:rPr lang="kk-KZ" sz="36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𝟐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𝒙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−</m:t>
                    </m:r>
                    <m:r>
                      <a:rPr lang="kk-KZ" sz="3600" b="1" i="1">
                        <a:solidFill>
                          <a:srgbClr val="7030A0"/>
                        </a:solidFill>
                        <a:latin typeface="Cambria Math"/>
                      </a:rPr>
                      <m:t>𝟏</m:t>
                    </m:r>
                    <m:r>
                      <a:rPr lang="ru-RU" sz="36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kk-KZ" sz="3600" b="1" dirty="0">
                    <a:solidFill>
                      <a:srgbClr val="7030A0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endParaRPr lang="ru-RU" sz="3600" b="1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410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42422"/>
                <a:ext cx="9104188" cy="1212896"/>
              </a:xfrm>
              <a:prstGeom prst="rect">
                <a:avLst/>
              </a:prstGeom>
              <a:blipFill rotWithShape="0">
                <a:blip r:embed="rId2" cstate="print"/>
                <a:stretch>
                  <a:fillRect t="-8040"/>
                </a:stretch>
              </a:blipFill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578940" y="5448642"/>
            <a:ext cx="6543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-2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68806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332656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Графики каких из перечисленных функций изображены на рисунке?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146" t="6186" r="28745" b="9277"/>
          <a:stretch>
            <a:fillRect/>
          </a:stretch>
        </p:blipFill>
        <p:spPr bwMode="auto">
          <a:xfrm>
            <a:off x="323528" y="1268760"/>
            <a:ext cx="4554747" cy="532579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Объект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11551" y="1268760"/>
            <a:ext cx="4032449" cy="4568552"/>
          </a:xfrm>
          <a:prstGeom prst="rect">
            <a:avLst/>
          </a:prstGeom>
          <a:blipFill rotWithShape="0">
            <a:blip r:embed="rId3" cstate="print"/>
            <a:stretch>
              <a:fillRect l="-4690" t="-1600"/>
            </a:stretch>
          </a:blipFill>
        </p:spPr>
        <p:txBody>
          <a:bodyPr/>
          <a:lstStyle/>
          <a:p>
            <a:pPr algn="ctr"/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2915816" y="1844824"/>
            <a:ext cx="2195734" cy="1656184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3923928" y="3140968"/>
            <a:ext cx="1224136" cy="47789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78701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88640"/>
            <a:ext cx="9144000" cy="6669360"/>
          </a:xfrm>
          <a:prstGeom prst="rect">
            <a:avLst/>
          </a:prstGeom>
          <a:blipFill rotWithShape="0">
            <a:blip r:embed="rId3" cstate="print"/>
            <a:stretch>
              <a:fillRect l="-600" b="-183"/>
            </a:stretch>
          </a:blipFill>
        </p:spPr>
        <p:txBody>
          <a:bodyPr/>
          <a:lstStyle/>
          <a:p>
            <a:pPr marL="2971800" marR="0" lvl="6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" sz="2000" b="0" i="0" u="none" strike="noStrike" kern="120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" sz="20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ÐÐ°ÑÑÐ¸Ð½ÐºÐ¸ Ð¿Ð¾ Ð·Ð°Ð¿ÑÐ¾ÑÑ Ð·Ð´Ð°Ð½Ð¸Ðµ ÑÐµÐ½ÑÑÐ°Ð»ÑÐ½Ð¾Ð³Ð¾ Ð°ÑÑÐ¸Ð²Ð° Ð² Ð°ÑÑÐ°Ð½Ðµ"/>
          <p:cNvPicPr/>
          <p:nvPr/>
        </p:nvPicPr>
        <p:blipFill>
          <a:blip r:embed="rId4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08920"/>
            <a:ext cx="6408712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4916385" y="1700808"/>
          <a:ext cx="3637974" cy="504056"/>
        </p:xfrm>
        <a:graphic>
          <a:graphicData uri="http://schemas.openxmlformats.org/presentationml/2006/ole">
            <p:oleObj spid="_x0000_s7169" r:id="rId5" imgW="1612900" imgH="22860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77390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33137" t="26013" r="31403" b="50591"/>
          <a:stretch>
            <a:fillRect/>
          </a:stretch>
        </p:blipFill>
        <p:spPr bwMode="auto">
          <a:xfrm>
            <a:off x="683568" y="548680"/>
            <a:ext cx="748883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kk-KZ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Длина моста </a:t>
            </a:r>
            <a:r>
              <a:rPr lang="kk-KZ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600 </a:t>
            </a:r>
            <a:r>
              <a:rPr lang="kk-KZ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м, а высота опор </a:t>
            </a:r>
            <a:r>
              <a:rPr lang="kk-KZ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kk-KZ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м. Напишите уравнение параболы, являющейся моделью для подвесного кабеля, удерживающего этот мост.</a:t>
            </a: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Напишите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уравнение параболы, образованной мостом.</a:t>
            </a:r>
          </a:p>
        </p:txBody>
      </p:sp>
      <p:pic>
        <p:nvPicPr>
          <p:cNvPr id="5" name="Рисунок 4" descr="Описание: Картинки по запросу мост квадратичная функция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060848"/>
            <a:ext cx="7056784" cy="4392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 l="18689" t="31757" r="31207" b="44867"/>
          <a:stretch>
            <a:fillRect/>
          </a:stretch>
        </p:blipFill>
        <p:spPr bwMode="auto">
          <a:xfrm>
            <a:off x="899592" y="476672"/>
            <a:ext cx="7848872" cy="568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) На рисунке показан туннель параболической формы (единицы измерения выражены в метрах).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) Найдите квадратичную функцию, описывающую форму туннеля. 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) Пожарная машина имеет габаритные размеры 7400×2500×2800 мм (длина × ширина × высота). Определите, пройдет ли машина через туннель.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140968"/>
            <a:ext cx="4392488" cy="3528392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5373216"/>
            <a:ext cx="2088232" cy="1198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8693" t="30861" r="26743" b="15045"/>
          <a:stretch>
            <a:fillRect/>
          </a:stretch>
        </p:blipFill>
        <p:spPr bwMode="auto">
          <a:xfrm>
            <a:off x="467544" y="836712"/>
            <a:ext cx="826821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/>
              <a:t>Исследовательская работа в группах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84785"/>
            <a:ext cx="3816424" cy="2160239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2040" y="1484784"/>
            <a:ext cx="3528392" cy="216024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1560" y="3861048"/>
            <a:ext cx="3816424" cy="2448272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88024" y="3861048"/>
          <a:ext cx="3816424" cy="2926080"/>
        </p:xfrm>
        <a:graphic>
          <a:graphicData uri="http://schemas.openxmlformats.org/drawingml/2006/table">
            <a:tbl>
              <a:tblPr/>
              <a:tblGrid>
                <a:gridCol w="3816424"/>
              </a:tblGrid>
              <a:tr h="27363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Дескрипторы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Правильно построена координатная плоскость;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Правильно определена вершина параболы;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Правильно построена парабола;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2400" dirty="0">
                          <a:latin typeface="Times New Roman"/>
                          <a:ea typeface="Times New Roman"/>
                          <a:cs typeface="Times New Roman"/>
                        </a:rPr>
                        <a:t>Сделан вывод.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8496944" cy="633670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chemeClr val="tx2"/>
                </a:solidFill>
              </a:rPr>
              <a:t>Творческая </a:t>
            </a:r>
            <a:r>
              <a:rPr lang="ru-RU" sz="2700" dirty="0" smtClean="0">
                <a:solidFill>
                  <a:schemeClr val="tx2"/>
                </a:solidFill>
              </a:rPr>
              <a:t>работа в парах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dirty="0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 cstate="print"/>
          <a:srcRect l="27258" t="31339" r="39230" b="15100"/>
          <a:stretch>
            <a:fillRect/>
          </a:stretch>
        </p:blipFill>
        <p:spPr bwMode="auto">
          <a:xfrm>
            <a:off x="395536" y="980728"/>
            <a:ext cx="8748463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22929" t="23077" r="22058" b="9687"/>
          <a:stretch>
            <a:fillRect/>
          </a:stretch>
        </p:blipFill>
        <p:spPr bwMode="auto">
          <a:xfrm>
            <a:off x="755576" y="188640"/>
            <a:ext cx="838842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108</Words>
  <Application>Microsoft Office PowerPoint</Application>
  <PresentationFormat>Экран (4:3)</PresentationFormat>
  <Paragraphs>64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Equation.3</vt:lpstr>
      <vt:lpstr>Раздел 8.3А:  Квадратичная функция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         3) На рисунке показан туннель параболической формы (единицы измерения выражены в метрах).  а) Найдите квадратичную функцию, описывающую форму туннеля.  б) Пожарная машина имеет габаритные размеры 7400×2500×2800 мм (длина × ширина × высота). Определите, пройдет ли машина через туннель.   </vt:lpstr>
      <vt:lpstr>Слайд 19</vt:lpstr>
      <vt:lpstr>Исследовательская работа в группах</vt:lpstr>
      <vt:lpstr>Слайд 21</vt:lpstr>
      <vt:lpstr> Творческая работа в парах 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Authorized Organization</cp:lastModifiedBy>
  <cp:revision>54</cp:revision>
  <dcterms:created xsi:type="dcterms:W3CDTF">2018-03-19T03:51:50Z</dcterms:created>
  <dcterms:modified xsi:type="dcterms:W3CDTF">2019-02-24T13:02:07Z</dcterms:modified>
</cp:coreProperties>
</file>