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728" y="785794"/>
            <a:ext cx="6672266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Урок </a:t>
            </a:r>
            <a:r>
              <a:rPr lang="ru-RU" dirty="0" err="1" smtClean="0">
                <a:solidFill>
                  <a:schemeClr val="tx1"/>
                </a:solidFill>
              </a:rPr>
              <a:t>сапопознания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для 1-4 классов на тему: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43042" y="1928802"/>
            <a:ext cx="7500958" cy="13716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</a:rPr>
              <a:t>«Общечеловеческие ценности»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715016"/>
            <a:ext cx="4429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Подготовила : учитель начальных классов Белоус Л.А</a:t>
            </a:r>
          </a:p>
          <a:p>
            <a:pPr algn="r"/>
            <a:r>
              <a:rPr lang="ru-RU" dirty="0" smtClean="0"/>
              <a:t>12 февраля 2018 год</a:t>
            </a:r>
            <a:endParaRPr lang="ru-RU" dirty="0"/>
          </a:p>
        </p:txBody>
      </p:sp>
      <p:pic>
        <p:nvPicPr>
          <p:cNvPr id="25604" name="Picture 4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52" y="3571852"/>
            <a:ext cx="3286148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ьная выноска 5"/>
          <p:cNvSpPr/>
          <p:nvPr/>
        </p:nvSpPr>
        <p:spPr>
          <a:xfrm>
            <a:off x="2214546" y="0"/>
            <a:ext cx="6643702" cy="257176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285992"/>
            <a:ext cx="4000496" cy="4357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57158" y="214290"/>
            <a:ext cx="8072494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6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«</a:t>
            </a:r>
            <a:r>
              <a:rPr lang="ru-RU" sz="6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 меня будет </a:t>
            </a:r>
            <a:r>
              <a:rPr lang="ru-RU" sz="6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6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6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людям </a:t>
            </a:r>
            <a:r>
              <a:rPr lang="ru-RU" sz="6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тепло»</a:t>
            </a:r>
            <a:endParaRPr lang="ru-RU" sz="6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  </a:t>
            </a:r>
            <a:endParaRPr kumimoji="0" lang="ru-RU" sz="18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928670"/>
            <a:ext cx="307180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• </a:t>
            </a:r>
            <a:r>
              <a:rPr lang="ru-RU" sz="2800" dirty="0" smtClean="0">
                <a:solidFill>
                  <a:srgbClr val="7030A0"/>
                </a:solidFill>
              </a:rPr>
              <a:t>Назарбаева Сара </a:t>
            </a:r>
            <a:r>
              <a:rPr lang="ru-RU" sz="2800" dirty="0" err="1" smtClean="0">
                <a:solidFill>
                  <a:srgbClr val="7030A0"/>
                </a:solidFill>
              </a:rPr>
              <a:t>Алпысовна</a:t>
            </a:r>
            <a:r>
              <a:rPr lang="ru-RU" sz="2800" dirty="0" smtClean="0">
                <a:solidFill>
                  <a:srgbClr val="7030A0"/>
                </a:solidFill>
              </a:rPr>
              <a:t> родилась 12 февраля 1941 года в селе </a:t>
            </a:r>
            <a:r>
              <a:rPr lang="ru-RU" sz="2800" dirty="0" err="1" smtClean="0">
                <a:solidFill>
                  <a:srgbClr val="7030A0"/>
                </a:solidFill>
              </a:rPr>
              <a:t>Кызыл-Жар</a:t>
            </a:r>
            <a:r>
              <a:rPr lang="ru-RU" sz="2800" dirty="0" smtClean="0">
                <a:solidFill>
                  <a:srgbClr val="7030A0"/>
                </a:solidFill>
              </a:rPr>
              <a:t> Карагандинской области. </a:t>
            </a:r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79874" name="Picture 2" descr="http://img1.liveinternet.ru/images/attach/c/7/94/543/94543541_large_ste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0"/>
            <a:ext cx="564357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5008" y="428604"/>
            <a:ext cx="364333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• Окончила завод-ВТУЗ при Карагандинском металлургическом комбинате, экономист, почетный профессор </a:t>
            </a:r>
            <a:r>
              <a:rPr lang="ru-RU" sz="3200" dirty="0" err="1" smtClean="0">
                <a:solidFill>
                  <a:srgbClr val="C00000"/>
                </a:solidFill>
              </a:rPr>
              <a:t>КазГу</a:t>
            </a:r>
            <a:r>
              <a:rPr lang="ru-RU" sz="3200" dirty="0" smtClean="0">
                <a:solidFill>
                  <a:srgbClr val="C00000"/>
                </a:solidFill>
              </a:rPr>
              <a:t> (2000 г.). 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7884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7150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214290"/>
            <a:ext cx="78581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• </a:t>
            </a:r>
            <a:r>
              <a:rPr lang="ru-RU" sz="2800" dirty="0" smtClean="0">
                <a:solidFill>
                  <a:srgbClr val="FF0000"/>
                </a:solidFill>
              </a:rPr>
              <a:t>После окончания </a:t>
            </a:r>
            <a:r>
              <a:rPr lang="ru-RU" sz="2800" dirty="0" err="1" smtClean="0">
                <a:solidFill>
                  <a:srgbClr val="FF0000"/>
                </a:solidFill>
              </a:rPr>
              <a:t>ВТУЗа</a:t>
            </a:r>
            <a:r>
              <a:rPr lang="ru-RU" sz="2800" dirty="0" smtClean="0">
                <a:solidFill>
                  <a:srgbClr val="FF0000"/>
                </a:solidFill>
              </a:rPr>
              <a:t> работала на Карагандинском металлургическом комбинате, ПО "Карагандауголь". 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7782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43050"/>
            <a:ext cx="9144000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2842"/>
            <a:ext cx="41764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В 1962 году вышла замуж за Нурсултана Назарбаева, имеет трех дочерей (</a:t>
            </a:r>
            <a:r>
              <a:rPr lang="ru-RU" sz="2000" dirty="0" err="1" smtClean="0">
                <a:solidFill>
                  <a:srgbClr val="002060"/>
                </a:solidFill>
              </a:rPr>
              <a:t>Дарига</a:t>
            </a:r>
            <a:r>
              <a:rPr lang="ru-RU" sz="2000" dirty="0" smtClean="0">
                <a:solidFill>
                  <a:srgbClr val="002060"/>
                </a:solidFill>
              </a:rPr>
              <a:t>, 1963 г.р., Динара, 1967 г.р., </a:t>
            </a:r>
            <a:r>
              <a:rPr lang="ru-RU" sz="2000" dirty="0" err="1" smtClean="0">
                <a:solidFill>
                  <a:srgbClr val="002060"/>
                </a:solidFill>
              </a:rPr>
              <a:t>Алия</a:t>
            </a:r>
            <a:r>
              <a:rPr lang="ru-RU" sz="2000" dirty="0" smtClean="0">
                <a:solidFill>
                  <a:srgbClr val="002060"/>
                </a:solidFill>
              </a:rPr>
              <a:t>, 1980 г.р.), троих внуков (</a:t>
            </a:r>
            <a:r>
              <a:rPr lang="ru-RU" sz="2000" dirty="0" err="1" smtClean="0">
                <a:solidFill>
                  <a:srgbClr val="002060"/>
                </a:solidFill>
              </a:rPr>
              <a:t>Нурали</a:t>
            </a:r>
            <a:r>
              <a:rPr lang="ru-RU" sz="2000" dirty="0" smtClean="0">
                <a:solidFill>
                  <a:srgbClr val="002060"/>
                </a:solidFill>
              </a:rPr>
              <a:t>, 1985 г.р., Алтай, 1990 г.р., </a:t>
            </a:r>
            <a:r>
              <a:rPr lang="ru-RU" sz="2000" dirty="0" err="1" smtClean="0">
                <a:solidFill>
                  <a:srgbClr val="002060"/>
                </a:solidFill>
              </a:rPr>
              <a:t>Айсултан</a:t>
            </a:r>
            <a:r>
              <a:rPr lang="ru-RU" sz="2000" dirty="0" smtClean="0">
                <a:solidFill>
                  <a:srgbClr val="002060"/>
                </a:solidFill>
              </a:rPr>
              <a:t>, 1990 г.р.), трёх внучек (Венера, 2000 г.р., </a:t>
            </a:r>
            <a:r>
              <a:rPr lang="ru-RU" sz="2000" dirty="0" err="1" smtClean="0">
                <a:solidFill>
                  <a:srgbClr val="002060"/>
                </a:solidFill>
              </a:rPr>
              <a:t>Дениза</a:t>
            </a:r>
            <a:r>
              <a:rPr lang="ru-RU" sz="2000" dirty="0" smtClean="0">
                <a:solidFill>
                  <a:srgbClr val="002060"/>
                </a:solidFill>
              </a:rPr>
              <a:t>, 2004 г.р., Тиара, 2007 г.р.,) и правнука (Алан, 2005 г.р.). 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7680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0"/>
            <a:ext cx="4786314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03" name="Picture 3" descr="http://www.rospres.com/upload/iblock/9f6/nazarbaeva_dinara_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3357562"/>
            <a:ext cx="2643190" cy="3500438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357562"/>
            <a:ext cx="3571868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05" name="Picture 5" descr="http://static.zakon.kz/uploads/posts/2013-12/1388152375_bez-imeni-2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74" y="3357562"/>
            <a:ext cx="2928926" cy="3500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142844" y="0"/>
            <a:ext cx="900115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Она в 1992 году основала детский благотворительный фонд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Бобек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 для осуществления святого дела по защите прав и интересов детей. Фонд оказывает реальную помощь обществу в решении проблем, связанных с обеспечением прав и законных интересов подрастающего поколения, нравственно-духовным образованием и воспитанием детей.</a:t>
            </a:r>
            <a:r>
              <a:rPr lang="ru-RU" dirty="0" smtClean="0">
                <a:solidFill>
                  <a:srgbClr val="FF0000"/>
                </a:solidFill>
              </a:rPr>
              <a:t> "</a:t>
            </a:r>
            <a:r>
              <a:rPr lang="ru-RU" dirty="0" err="1" smtClean="0">
                <a:solidFill>
                  <a:srgbClr val="FF0000"/>
                </a:solidFill>
              </a:rPr>
              <a:t>Бобек</a:t>
            </a:r>
            <a:r>
              <a:rPr lang="ru-RU" dirty="0" smtClean="0">
                <a:solidFill>
                  <a:srgbClr val="FF0000"/>
                </a:solidFill>
              </a:rPr>
              <a:t>" организовал во всех регионах республики детские фонды при поддержке и оказания помощи детям-сиротам, инвалидам, детям из многодетных семей</a:t>
            </a:r>
            <a:br>
              <a:rPr lang="ru-RU" dirty="0" smtClean="0">
                <a:solidFill>
                  <a:srgbClr val="FF0000"/>
                </a:solidFill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28802"/>
            <a:ext cx="9144000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0" y="0"/>
            <a:ext cx="850109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 июля 1994 г. - президент фонда "SOS - детские деревни Казахстана"(Филиал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Австрийсго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фонда «Киндер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Интернациональ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»)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 марта 1999 г. - председатель попечительского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совета благотворительного фонда "Демография".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500174"/>
            <a:ext cx="4572000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00174"/>
            <a:ext cx="4572000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478634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Сара </a:t>
            </a:r>
            <a:r>
              <a:rPr lang="ru-RU" sz="2400" dirty="0" err="1" smtClean="0">
                <a:solidFill>
                  <a:srgbClr val="C00000"/>
                </a:solidFill>
              </a:rPr>
              <a:t>Алпысовна</a:t>
            </a:r>
            <a:r>
              <a:rPr lang="ru-RU" sz="2400" dirty="0" smtClean="0">
                <a:solidFill>
                  <a:srgbClr val="C00000"/>
                </a:solidFill>
              </a:rPr>
              <a:t> выступает проповедником нравственно-духовного воспитания и гармоничного развития детей, построения высокоморального общества. Она стоит у истоков поиска детских талантов, поощрения детского творчества. </a:t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>Лауреат премии "</a:t>
            </a:r>
            <a:r>
              <a:rPr lang="ru-RU" sz="2400" dirty="0" err="1" smtClean="0">
                <a:solidFill>
                  <a:srgbClr val="C00000"/>
                </a:solidFill>
              </a:rPr>
              <a:t>Курманджан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</a:rPr>
              <a:t>Датка</a:t>
            </a:r>
            <a:r>
              <a:rPr lang="ru-RU" sz="2400" dirty="0" smtClean="0">
                <a:solidFill>
                  <a:srgbClr val="C00000"/>
                </a:solidFill>
              </a:rPr>
              <a:t>" за плодотворную деятельность в области охраны здоровья, благотворительности и духовного формирования подрастающего поколения, обладательница звания "</a:t>
            </a:r>
            <a:r>
              <a:rPr lang="ru-RU" sz="2400" dirty="0" err="1" smtClean="0">
                <a:solidFill>
                  <a:srgbClr val="C00000"/>
                </a:solidFill>
              </a:rPr>
              <a:t>Мээрман</a:t>
            </a:r>
            <a:r>
              <a:rPr lang="ru-RU" sz="2400" dirty="0" smtClean="0">
                <a:solidFill>
                  <a:srgbClr val="C00000"/>
                </a:solidFill>
              </a:rPr>
              <a:t> Эне-98", почетный работник образования РК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7547" y="0"/>
            <a:ext cx="421645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714356"/>
            <a:ext cx="692948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Автор книг: 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"Педагогические проблемы укрепления и развития здоровья учащихся, их нравственного воспитания с использованием системы "Детка" Порфирия </a:t>
            </a:r>
            <a:r>
              <a:rPr lang="ru-RU" sz="2400" dirty="0" err="1" smtClean="0"/>
              <a:t>Корнеевича</a:t>
            </a:r>
            <a:r>
              <a:rPr lang="ru-RU" sz="2400" dirty="0" smtClean="0"/>
              <a:t> Иванова" (1999 г.); </a:t>
            </a:r>
            <a:br>
              <a:rPr lang="ru-RU" sz="2400" dirty="0" smtClean="0"/>
            </a:br>
            <a:r>
              <a:rPr lang="ru-RU" sz="2400" dirty="0" smtClean="0"/>
              <a:t>"Здоровье человека и система П. К. Иванова "Детка" (1999 г., в соавторстве); </a:t>
            </a:r>
            <a:br>
              <a:rPr lang="ru-RU" sz="2400" dirty="0" smtClean="0"/>
            </a:br>
            <a:r>
              <a:rPr lang="ru-RU" sz="2400" dirty="0" smtClean="0"/>
              <a:t>"Путь к себе. Учение Порфирия </a:t>
            </a:r>
            <a:r>
              <a:rPr lang="ru-RU" sz="2400" dirty="0" err="1" smtClean="0"/>
              <a:t>Корнеевича</a:t>
            </a:r>
            <a:r>
              <a:rPr lang="ru-RU" sz="2400" dirty="0" smtClean="0"/>
              <a:t> Иванова как метод воспитания здоровой личности" (1999 г.); </a:t>
            </a:r>
            <a:br>
              <a:rPr lang="ru-RU" sz="2400" dirty="0" smtClean="0"/>
            </a:br>
            <a:r>
              <a:rPr lang="ru-RU" sz="2400" dirty="0" smtClean="0"/>
              <a:t>"Этика жизни (2001 г.)"; </a:t>
            </a:r>
            <a:br>
              <a:rPr lang="ru-RU" sz="2400" dirty="0" smtClean="0"/>
            </a:br>
            <a:r>
              <a:rPr lang="ru-RU" sz="2400" dirty="0" smtClean="0"/>
              <a:t>"С любовью" (2001 г.). </a:t>
            </a:r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48064" y="357166"/>
            <a:ext cx="381642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Деятельность Сары </a:t>
            </a:r>
            <a:r>
              <a:rPr lang="ru-RU" sz="2800" dirty="0" err="1" smtClean="0">
                <a:solidFill>
                  <a:srgbClr val="7030A0"/>
                </a:solidFill>
              </a:rPr>
              <a:t>Алпысовны</a:t>
            </a:r>
            <a:r>
              <a:rPr lang="ru-RU" sz="2800" dirty="0" smtClean="0">
                <a:solidFill>
                  <a:srgbClr val="7030A0"/>
                </a:solidFill>
              </a:rPr>
              <a:t> возрождает </a:t>
            </a:r>
            <a:r>
              <a:rPr lang="ru-RU" sz="2800" b="1" dirty="0" smtClean="0">
                <a:solidFill>
                  <a:srgbClr val="FF0000"/>
                </a:solidFill>
              </a:rPr>
              <a:t>общечеловеческие ценности. </a:t>
            </a:r>
            <a:r>
              <a:rPr lang="ru-RU" sz="2800" dirty="0" smtClean="0">
                <a:solidFill>
                  <a:srgbClr val="7030A0"/>
                </a:solidFill>
              </a:rPr>
              <a:t>Разработанная под ее руководством программа «Самопознание» позволяет детям с раннего возраста осваивать непростую науку — быть хорошим человеком. </a:t>
            </a:r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49446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1"/>
          <p:cNvSpPr>
            <a:spLocks noChangeArrowheads="1"/>
          </p:cNvSpPr>
          <p:nvPr/>
        </p:nvSpPr>
        <p:spPr bwMode="auto">
          <a:xfrm>
            <a:off x="0" y="302359"/>
            <a:ext cx="4714876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Истина – </a:t>
            </a:r>
            <a:r>
              <a:rPr lang="ru-RU" sz="2000" b="1" dirty="0" smtClean="0"/>
              <a:t>я всегда говорю правду, вижу хорошее в других, скромная, любознательная.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Любовь – </a:t>
            </a:r>
            <a:r>
              <a:rPr lang="ru-RU" sz="2000" b="1" dirty="0" smtClean="0"/>
              <a:t>люблю дружить, люблю свою семью, люблю животных, помогаю другим.</a:t>
            </a:r>
          </a:p>
          <a:p>
            <a:endParaRPr lang="ru-RU" sz="2000" b="1" dirty="0" smtClean="0"/>
          </a:p>
          <a:p>
            <a:r>
              <a:rPr lang="ru-RU" sz="2000" b="1" dirty="0" smtClean="0">
                <a:solidFill>
                  <a:srgbClr val="FF0000"/>
                </a:solidFill>
              </a:rPr>
              <a:t>Мир и покой – </a:t>
            </a:r>
            <a:r>
              <a:rPr lang="ru-RU" sz="2000" b="1" dirty="0" smtClean="0"/>
              <a:t>вежливый, не люблю сердиться, соблюдаю дисциплину, терпеливый.</a:t>
            </a:r>
          </a:p>
          <a:p>
            <a:endParaRPr lang="ru-RU" sz="2000" b="1" dirty="0" smtClean="0"/>
          </a:p>
          <a:p>
            <a:r>
              <a:rPr lang="ru-RU" sz="2000" b="1" dirty="0" smtClean="0">
                <a:solidFill>
                  <a:srgbClr val="FF0000"/>
                </a:solidFill>
              </a:rPr>
              <a:t>Праведное поведение – </a:t>
            </a:r>
            <a:r>
              <a:rPr lang="ru-RU" sz="2000" b="1" dirty="0" smtClean="0"/>
              <a:t>никогда не нарушаю обещания, не ссорюсь, уважаю родителей, учителей, старших, соблюдаю здоровый образ жизни, смелый.</a:t>
            </a:r>
          </a:p>
          <a:p>
            <a:endParaRPr lang="ru-RU" sz="2000" b="1" dirty="0" smtClean="0"/>
          </a:p>
          <a:p>
            <a:r>
              <a:rPr lang="ru-RU" sz="2000" b="1" dirty="0" smtClean="0">
                <a:solidFill>
                  <a:srgbClr val="FF0000"/>
                </a:solidFill>
              </a:rPr>
              <a:t>Ненасилие – </a:t>
            </a:r>
            <a:r>
              <a:rPr lang="ru-RU" sz="2000" b="1" dirty="0" smtClean="0"/>
              <a:t>люблю помогать всегда и всем, не обижаю других, учу не вредить никому, умею работать в команде.</a:t>
            </a:r>
            <a:endParaRPr lang="ru-RU" sz="2000" b="1" dirty="0"/>
          </a:p>
        </p:txBody>
      </p:sp>
      <p:pic>
        <p:nvPicPr>
          <p:cNvPr id="1026" name="Picture 2" descr="http://nazarbaev.ak-sakal.ru/_ph/25/1500678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3071786"/>
            <a:ext cx="4357686" cy="378621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3108" y="1"/>
            <a:ext cx="5357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Ценности: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Круг</a:t>
            </a:r>
            <a:r>
              <a:rPr kumimoji="0" lang="ru-RU" sz="6600" b="1" i="0" u="sng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радости: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для жизни нужно?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Солнце!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(руки вверх)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для дружбы нужно?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Сердце!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(правую руку на сердце )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для сердца нужно?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Любовь!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 рисуют в воздухе сердце )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для любви нужно?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Мир!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(руки в стороны )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166</TotalTime>
  <Words>443</Words>
  <Application>Microsoft Office PowerPoint</Application>
  <PresentationFormat>Экран (4:3)</PresentationFormat>
  <Paragraphs>36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Эркер</vt:lpstr>
      <vt:lpstr>Урок сапопознания  для 1-4 классов на тему: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Admin</cp:lastModifiedBy>
  <cp:revision>18</cp:revision>
  <dcterms:created xsi:type="dcterms:W3CDTF">2014-02-08T11:22:46Z</dcterms:created>
  <dcterms:modified xsi:type="dcterms:W3CDTF">2018-02-12T09:02:41Z</dcterms:modified>
</cp:coreProperties>
</file>