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956" autoAdjust="0"/>
    <p:restoredTop sz="94624" autoAdjust="0"/>
  </p:normalViewPr>
  <p:slideViewPr>
    <p:cSldViewPr>
      <p:cViewPr>
        <p:scale>
          <a:sx n="70" d="100"/>
          <a:sy n="70" d="100"/>
        </p:scale>
        <p:origin x="-1368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97B65CEA-F141-40D4-89B7-3375399838A0}" type="datetimeFigureOut">
              <a:rPr lang="ru-RU" smtClean="0"/>
              <a:pPr/>
              <a:t>21.11.2017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F9B4A79B-1DD0-44D6-B5E1-D910545D18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7B65CEA-F141-40D4-89B7-3375399838A0}" type="datetimeFigureOut">
              <a:rPr lang="ru-RU" smtClean="0"/>
              <a:pPr/>
              <a:t>21.11.2017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9B4A79B-1DD0-44D6-B5E1-D910545D18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97B65CEA-F141-40D4-89B7-3375399838A0}" type="datetimeFigureOut">
              <a:rPr lang="ru-RU" smtClean="0"/>
              <a:pPr/>
              <a:t>21.11.2017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F9B4A79B-1DD0-44D6-B5E1-D910545D18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5CEA-F141-40D4-89B7-3375399838A0}" type="datetimeFigureOut">
              <a:rPr lang="ru-RU" smtClean="0"/>
              <a:pPr/>
              <a:t>21.11.2017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4A79B-1DD0-44D6-B5E1-D910545D18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5CEA-F141-40D4-89B7-3375399838A0}" type="datetimeFigureOut">
              <a:rPr lang="ru-RU" smtClean="0"/>
              <a:pPr/>
              <a:t>21.11.2017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4A79B-1DD0-44D6-B5E1-D910545D18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7B65CEA-F141-40D4-89B7-3375399838A0}" type="datetimeFigureOut">
              <a:rPr lang="ru-RU" smtClean="0"/>
              <a:pPr/>
              <a:t>21.11.2017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9B4A79B-1DD0-44D6-B5E1-D910545D18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5CEA-F141-40D4-89B7-3375399838A0}" type="datetimeFigureOut">
              <a:rPr lang="ru-RU" smtClean="0"/>
              <a:pPr/>
              <a:t>21.11.2017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4A79B-1DD0-44D6-B5E1-D910545D18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7B65CEA-F141-40D4-89B7-3375399838A0}" type="datetimeFigureOut">
              <a:rPr lang="ru-RU" smtClean="0"/>
              <a:pPr/>
              <a:t>21.11.2017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9B4A79B-1DD0-44D6-B5E1-D910545D18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7B65CEA-F141-40D4-89B7-3375399838A0}" type="datetimeFigureOut">
              <a:rPr lang="ru-RU" smtClean="0"/>
              <a:pPr/>
              <a:t>21.11.2017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9B4A79B-1DD0-44D6-B5E1-D910545D18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5CEA-F141-40D4-89B7-3375399838A0}" type="datetimeFigureOut">
              <a:rPr lang="ru-RU" smtClean="0"/>
              <a:pPr/>
              <a:t>21.11.2017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4A79B-1DD0-44D6-B5E1-D910545D18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5CEA-F141-40D4-89B7-3375399838A0}" type="datetimeFigureOut">
              <a:rPr lang="ru-RU" smtClean="0"/>
              <a:pPr/>
              <a:t>21.11.2017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4A79B-1DD0-44D6-B5E1-D910545D18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7B65CEA-F141-40D4-89B7-3375399838A0}" type="datetimeFigureOut">
              <a:rPr lang="ru-RU" smtClean="0"/>
              <a:pPr/>
              <a:t>21.11.2017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9B4A79B-1DD0-44D6-B5E1-D910545D18B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57224" y="928670"/>
            <a:ext cx="8072493" cy="44012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i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Один мудрец сказал ведь неспроста,</a:t>
            </a:r>
            <a:br>
              <a:rPr lang="ru-RU" sz="4000" b="1" i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sz="4000" b="1" i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Что мир спасает красота.</a:t>
            </a:r>
            <a:br>
              <a:rPr lang="ru-RU" sz="4000" b="1" i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sz="4000" b="1" i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Чем век свой, маяться, в безделье,</a:t>
            </a:r>
            <a:br>
              <a:rPr lang="ru-RU" sz="4000" b="1" i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sz="4000" b="1" i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Займитесь лучше рукодельем!</a:t>
            </a:r>
            <a:endParaRPr lang="ru-RU" sz="40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d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золотошвейка картина.jpg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2143109" y="1509488"/>
            <a:ext cx="4000528" cy="51783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-642974" y="0"/>
            <a:ext cx="957269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Картина </a:t>
            </a:r>
            <a:r>
              <a:rPr lang="ru-RU" sz="40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Тропинина</a:t>
            </a:r>
            <a:r>
              <a:rPr lang="ru-RU" sz="40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«Золотошвейка»</a:t>
            </a:r>
            <a:endParaRPr lang="ru-RU" sz="40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0" y="571480"/>
            <a:ext cx="8215370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Тема:                     Декорирование изделия художественной вышивкой</a:t>
            </a:r>
            <a:endParaRPr lang="ru-RU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u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285728"/>
            <a:ext cx="7467600" cy="6188224"/>
          </a:xfrm>
        </p:spPr>
        <p:txBody>
          <a:bodyPr/>
          <a:lstStyle/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-  </a:t>
            </a:r>
            <a:r>
              <a:rPr lang="ru-RU" dirty="0" smtClean="0"/>
              <a:t>Использует </a:t>
            </a:r>
            <a:r>
              <a:rPr lang="ru-RU" dirty="0" smtClean="0"/>
              <a:t>визуальные элементы окружающего мира и выразительные средства искусства для передачи своих идей и чувств.</a:t>
            </a:r>
          </a:p>
          <a:p>
            <a:pPr algn="ctr"/>
            <a:r>
              <a:rPr lang="ru-RU" dirty="0" smtClean="0"/>
              <a:t> - </a:t>
            </a:r>
            <a:r>
              <a:rPr lang="ru-RU" dirty="0" smtClean="0"/>
              <a:t>Использует </a:t>
            </a:r>
            <a:r>
              <a:rPr lang="ru-RU" dirty="0" smtClean="0"/>
              <a:t>элементы казахской национальной культуры, в процессе создания творческих работ и изделий. </a:t>
            </a:r>
          </a:p>
          <a:p>
            <a:pPr algn="ctr"/>
            <a:r>
              <a:rPr lang="ru-RU" dirty="0" smtClean="0"/>
              <a:t>- </a:t>
            </a:r>
            <a:r>
              <a:rPr lang="ru-RU" dirty="0" smtClean="0"/>
              <a:t>Использует </a:t>
            </a:r>
            <a:r>
              <a:rPr lang="ru-RU" dirty="0" smtClean="0"/>
              <a:t>материалы и инструменты, соблюдая технику безопасности, осознавая и демонстрируя её важность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000232" y="285728"/>
            <a:ext cx="46939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Цели урока:</a:t>
            </a:r>
            <a:endParaRPr lang="ru-RU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needlework.jpg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714348" y="1857364"/>
            <a:ext cx="7467600" cy="39671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-357222" y="0"/>
            <a:ext cx="973034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Оборудование и материалы:</a:t>
            </a:r>
            <a:endParaRPr lang="ru-RU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edge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85860"/>
            <a:ext cx="8043890" cy="5188092"/>
          </a:xfrm>
        </p:spPr>
        <p:txBody>
          <a:bodyPr>
            <a:normAutofit fontScale="55000" lnSpcReduction="20000"/>
          </a:bodyPr>
          <a:lstStyle/>
          <a:p>
            <a:r>
              <a:rPr lang="ru-RU" sz="3600" b="1" dirty="0" smtClean="0"/>
              <a:t>Техника безопасности при работе  с ручными иглами:</a:t>
            </a:r>
          </a:p>
          <a:p>
            <a:r>
              <a:rPr lang="ru-RU" dirty="0" smtClean="0"/>
              <a:t>1. Храните иголки и булавки в определённом месте (специальной коробке, подушечке и т. д.), не оставляйте их на рабочем месте, ни в коем случае не берите иголку, булавки в рот и не вкалывайте их в одежду. Не оставляйте иголку и булавки в изделии;</a:t>
            </a:r>
          </a:p>
          <a:p>
            <a:r>
              <a:rPr lang="ru-RU" dirty="0" smtClean="0"/>
              <a:t>2. Используйте при шитье наперсток;</a:t>
            </a:r>
          </a:p>
          <a:p>
            <a:r>
              <a:rPr lang="ru-RU" dirty="0" smtClean="0"/>
              <a:t>3. Не используйте в работе ржавые иглы и булавки;</a:t>
            </a:r>
          </a:p>
          <a:p>
            <a:r>
              <a:rPr lang="ru-RU" dirty="0" smtClean="0"/>
              <a:t>4. Выкройки к ткани прикрепляйте острыми концами булавок в направлении от себя;</a:t>
            </a:r>
          </a:p>
          <a:p>
            <a:r>
              <a:rPr lang="ru-RU" dirty="0" smtClean="0"/>
              <a:t>5. Куски сломанных иголок или булавок собирайте и выбрасывайте, завернув  в бумагу;</a:t>
            </a:r>
          </a:p>
          <a:p>
            <a:r>
              <a:rPr lang="ru-RU" dirty="0" smtClean="0"/>
              <a:t>6. Посчитайте количество взятых булавок перед началом работы и количество булавок по окончанию работы, оно  должно совпадать;</a:t>
            </a:r>
          </a:p>
          <a:p>
            <a:r>
              <a:rPr lang="ru-RU" dirty="0" smtClean="0"/>
              <a:t>7. Спицы и крючок храните в чехле, по окончанию работы уберите их в место, недоступное для маленьких детей;</a:t>
            </a:r>
          </a:p>
          <a:p>
            <a:r>
              <a:rPr lang="ru-RU" dirty="0" smtClean="0"/>
              <a:t>8. При работе со спицами держите их не ближе, чем 35 сантиметров от глаз.</a:t>
            </a:r>
          </a:p>
          <a:p>
            <a:r>
              <a:rPr lang="ru-RU" dirty="0" smtClean="0"/>
              <a:t> </a:t>
            </a:r>
          </a:p>
          <a:p>
            <a:r>
              <a:rPr lang="ru-RU" sz="3600" b="1" dirty="0" smtClean="0"/>
              <a:t>Техника безопасности при работе с ножницами:</a:t>
            </a:r>
          </a:p>
          <a:p>
            <a:r>
              <a:rPr lang="ru-RU" dirty="0" smtClean="0"/>
              <a:t>1. Храните ножницы в футляре и в недоступном месте для детей; </a:t>
            </a:r>
          </a:p>
          <a:p>
            <a:r>
              <a:rPr lang="ru-RU" dirty="0" smtClean="0"/>
              <a:t>2. Во время работы не оставляйте лезвия ножниц открытыми;</a:t>
            </a:r>
          </a:p>
          <a:p>
            <a:r>
              <a:rPr lang="ru-RU" dirty="0" smtClean="0"/>
              <a:t>3. Не держите ножницы острыми частями вверх, а также не используйте их при ослабленном центральном креплении;</a:t>
            </a:r>
          </a:p>
          <a:p>
            <a:r>
              <a:rPr lang="ru-RU" dirty="0" smtClean="0"/>
              <a:t>4. При работе внимательно следите за направлением резки. Не режьте на ходу;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-642974" y="214290"/>
            <a:ext cx="1014416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Техника безопасности</a:t>
            </a:r>
            <a:endParaRPr lang="ru-RU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pull dir="r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857364"/>
            <a:ext cx="8715436" cy="38576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    </a:t>
            </a:r>
            <a:r>
              <a:rPr lang="ru-RU" sz="3000" b="1" dirty="0" smtClean="0"/>
              <a:t>-  </a:t>
            </a:r>
            <a:r>
              <a:rPr lang="ru-RU" sz="3000" i="1" dirty="0" smtClean="0"/>
              <a:t>Шов выполнен по контуру орнамента</a:t>
            </a:r>
            <a:endParaRPr lang="ru-RU" sz="3000" dirty="0" smtClean="0"/>
          </a:p>
          <a:p>
            <a:pPr>
              <a:buNone/>
            </a:pPr>
            <a:r>
              <a:rPr lang="ru-RU" sz="3000" i="1" dirty="0" smtClean="0"/>
              <a:t>  </a:t>
            </a:r>
            <a:r>
              <a:rPr lang="ru-RU" sz="3000" i="1" dirty="0" smtClean="0"/>
              <a:t> </a:t>
            </a:r>
            <a:r>
              <a:rPr lang="ru-RU" sz="3000" i="1" dirty="0" smtClean="0"/>
              <a:t>- С лицевой стороны стежки должны быть ровными, с одинаковым натяжением;</a:t>
            </a:r>
            <a:endParaRPr lang="ru-RU" sz="3000" dirty="0" smtClean="0"/>
          </a:p>
          <a:p>
            <a:pPr>
              <a:buNone/>
            </a:pPr>
            <a:r>
              <a:rPr lang="ru-RU" sz="3000" i="1" dirty="0" smtClean="0"/>
              <a:t>  </a:t>
            </a:r>
            <a:r>
              <a:rPr lang="ru-RU" sz="3000" i="1" dirty="0" smtClean="0"/>
              <a:t>- </a:t>
            </a:r>
            <a:r>
              <a:rPr lang="ru-RU" sz="3000" i="1" dirty="0" smtClean="0"/>
              <a:t>С изнаночной стороны не должно быть узелков и беспорядочной путаницы ниток.</a:t>
            </a:r>
            <a:endParaRPr lang="ru-RU" sz="3000" dirty="0" smtClean="0"/>
          </a:p>
          <a:p>
            <a:pPr>
              <a:buNone/>
            </a:pPr>
            <a:r>
              <a:rPr lang="ru-RU" sz="3000" i="1" dirty="0" smtClean="0"/>
              <a:t> </a:t>
            </a:r>
            <a:r>
              <a:rPr lang="ru-RU" sz="3000" i="1" dirty="0" smtClean="0"/>
              <a:t> </a:t>
            </a:r>
            <a:r>
              <a:rPr lang="ru-RU" sz="3000" i="1" dirty="0" smtClean="0"/>
              <a:t>- Образец должен быть аккуратным, чистым</a:t>
            </a:r>
            <a:endParaRPr lang="ru-RU" sz="3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-214346" y="0"/>
            <a:ext cx="935834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Формативное</a:t>
            </a:r>
            <a:r>
              <a:rPr lang="ru-RU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оценивание</a:t>
            </a:r>
            <a:endParaRPr lang="ru-RU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amond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0034" y="357166"/>
            <a:ext cx="792961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Рефлексия. Обратная связь.</a:t>
            </a:r>
            <a:endParaRPr lang="ru-RU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5" name="Содержимое 4"/>
          <p:cNvPicPr>
            <a:picLocks noGrp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1071538" y="2071678"/>
            <a:ext cx="6357982" cy="44291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comb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214290"/>
            <a:ext cx="8643966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« Красота на добро не смотрит, но люди от неё становятся добрее»</a:t>
            </a:r>
            <a:endParaRPr lang="ru-RU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000496" y="4500570"/>
            <a:ext cx="5429288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р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усский писатель </a:t>
            </a:r>
          </a:p>
          <a:p>
            <a:pPr algn="ctr"/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М. Пришвин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endParaRPr lang="ru-RU" sz="3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push dir="r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98</TotalTime>
  <Words>147</Words>
  <Application>Microsoft Office PowerPoint</Application>
  <PresentationFormat>Экран (4:3)</PresentationFormat>
  <Paragraphs>36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Эркер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Один мудрец сказал ведь неспроста, Что мир спасает красота. Чем век свой, маяться, в безделье, Займитесь лучше рукодельем!</dc:title>
  <dc:creator>admin</dc:creator>
  <cp:lastModifiedBy>admin</cp:lastModifiedBy>
  <cp:revision>11</cp:revision>
  <dcterms:created xsi:type="dcterms:W3CDTF">2017-11-19T14:26:03Z</dcterms:created>
  <dcterms:modified xsi:type="dcterms:W3CDTF">2017-11-21T00:32:30Z</dcterms:modified>
</cp:coreProperties>
</file>