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3" r:id="rId7"/>
    <p:sldId id="262" r:id="rId8"/>
    <p:sldId id="264" r:id="rId9"/>
    <p:sldId id="257" r:id="rId10"/>
    <p:sldId id="265"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EF002EA-0E85-4414-A961-108608C61107}" type="datetimeFigureOut">
              <a:rPr lang="ru-RU" smtClean="0"/>
              <a:pPr/>
              <a:t>27.02.2018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795BF5B-CC0E-4DEF-97E8-F8B02669D39B}"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F002EA-0E85-4414-A961-108608C61107}" type="datetimeFigureOut">
              <a:rPr lang="ru-RU" smtClean="0"/>
              <a:pPr/>
              <a:t>27.02.2018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795BF5B-CC0E-4DEF-97E8-F8B02669D39B}"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EF002EA-0E85-4414-A961-108608C61107}" type="datetimeFigureOut">
              <a:rPr lang="ru-RU" smtClean="0"/>
              <a:pPr/>
              <a:t>27.02.2018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795BF5B-CC0E-4DEF-97E8-F8B02669D39B}"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EF002EA-0E85-4414-A961-108608C61107}" type="datetimeFigureOut">
              <a:rPr lang="ru-RU" smtClean="0"/>
              <a:pPr/>
              <a:t>27.02.2018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795BF5B-CC0E-4DEF-97E8-F8B02669D39B}"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EF002EA-0E85-4414-A961-108608C61107}" type="datetimeFigureOut">
              <a:rPr lang="ru-RU" smtClean="0"/>
              <a:pPr/>
              <a:t>27.02.2018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795BF5B-CC0E-4DEF-97E8-F8B02669D39B}"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EF002EA-0E85-4414-A961-108608C61107}" type="datetimeFigureOut">
              <a:rPr lang="ru-RU" smtClean="0"/>
              <a:pPr/>
              <a:t>27.02.2018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795BF5B-CC0E-4DEF-97E8-F8B02669D39B}"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EF002EA-0E85-4414-A961-108608C61107}" type="datetimeFigureOut">
              <a:rPr lang="ru-RU" smtClean="0"/>
              <a:pPr/>
              <a:t>27.02.2018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795BF5B-CC0E-4DEF-97E8-F8B02669D39B}"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F002EA-0E85-4414-A961-108608C61107}" type="datetimeFigureOut">
              <a:rPr lang="ru-RU" smtClean="0"/>
              <a:pPr/>
              <a:t>27.02.2018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795BF5B-CC0E-4DEF-97E8-F8B02669D39B}"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EF002EA-0E85-4414-A961-108608C61107}" type="datetimeFigureOut">
              <a:rPr lang="ru-RU" smtClean="0"/>
              <a:pPr/>
              <a:t>27.02.2018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795BF5B-CC0E-4DEF-97E8-F8B02669D39B}"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F002EA-0E85-4414-A961-108608C61107}" type="datetimeFigureOut">
              <a:rPr lang="ru-RU" smtClean="0"/>
              <a:pPr/>
              <a:t>27.02.2018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795BF5B-CC0E-4DEF-97E8-F8B02669D39B}"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EF002EA-0E85-4414-A961-108608C61107}" type="datetimeFigureOut">
              <a:rPr lang="ru-RU" smtClean="0"/>
              <a:pPr/>
              <a:t>27.02.2018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795BF5B-CC0E-4DEF-97E8-F8B02669D39B}"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F002EA-0E85-4414-A961-108608C61107}" type="datetimeFigureOut">
              <a:rPr lang="ru-RU" smtClean="0"/>
              <a:pPr/>
              <a:t>27.02.2018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795BF5B-CC0E-4DEF-97E8-F8B02669D39B}"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file:///M:\&#1053;&#1086;&#1074;&#1072;&#1103;%20&#1087;&#1072;&#1087;&#1082;&#1072;\&#1060;&#1080;&#1079;&#1080;&#1082;&#1072;%207%20&#1082;&#1083;&#1072;&#1089;&#1089;\&#1042;&#1080;&#1076;&#1077;&#1086;&#1091;&#1088;&#1086;&#1082;&#1080;\41.%20&#1052;&#1077;&#1093;&#1072;&#1085;&#1080;&#1095;&#1077;&#1089;&#1082;&#1072;&#1103;%20&#1088;&#1072;&#1073;&#1086;&#1090;&#1072;.%20&#1045;&#1076;&#1080;&#1085;&#1080;&#1094;&#1099;%20&#1088;&#1072;&#1073;&#1086;&#1090;&#1099;.mp4" TargetMode="External"/><Relationship Id="rId2" Type="http://schemas.openxmlformats.org/officeDocument/2006/relationships/hyperlink" Target="file:///M:\&#1044;&#1083;&#1103;%20&#1086;&#1090;&#1082;&#1088;&#1099;&#1090;&#1086;&#1075;&#1086;%20&#1091;&#1088;&#1086;&#1082;&#1072;\&#1060;&#1080;&#1079;&#1084;&#1080;&#1085;&#1091;&#1090;&#1082;&#1072;.mp4" TargetMode="External"/><Relationship Id="rId1" Type="http://schemas.openxmlformats.org/officeDocument/2006/relationships/slideLayout" Target="../slideLayouts/slideLayout2.xml"/><Relationship Id="rId4" Type="http://schemas.openxmlformats.org/officeDocument/2006/relationships/hyperlink" Target="file:///M:\&#1053;&#1086;&#1074;&#1072;&#1103;%20&#1087;&#1072;&#1087;&#1082;&#1072;\&#1060;&#1080;&#1079;&#1080;&#1082;&#1072;%207%20&#1082;&#1083;&#1072;&#1089;&#1089;\&#1042;&#1080;&#1076;&#1077;&#1086;&#1091;&#1088;&#1086;&#1082;&#1080;\42.%20&#1052;&#1086;&#1097;&#1085;&#1086;&#1089;&#1090;&#1100;.%20&#1045;&#1076;&#1080;&#1085;&#1080;&#1094;&#1099;%20&#1084;&#1086;&#1097;&#1085;&#1086;&#1089;&#1090;&#1080;.mp4"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7170" name="Picture 2" descr="Image result for круг радости"/>
          <p:cNvPicPr>
            <a:picLocks noChangeAspect="1" noChangeArrowheads="1"/>
          </p:cNvPicPr>
          <p:nvPr/>
        </p:nvPicPr>
        <p:blipFill>
          <a:blip r:embed="rId2" cstate="print"/>
          <a:srcRect/>
          <a:stretch>
            <a:fillRect/>
          </a:stretch>
        </p:blipFill>
        <p:spPr bwMode="auto">
          <a:xfrm>
            <a:off x="571472" y="500042"/>
            <a:ext cx="8001056" cy="550072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t>Игра «4 фото одно слово»</a:t>
            </a:r>
            <a:endParaRPr lang="ru-RU" dirty="0"/>
          </a:p>
        </p:txBody>
      </p:sp>
      <p:pic>
        <p:nvPicPr>
          <p:cNvPr id="4" name="Содержимое 3" descr="D:\Курсы по обновлению ФИЗИКА 2017\Разработка урока\Картинки\человек за комп.jpg"/>
          <p:cNvPicPr>
            <a:picLocks noGrp="1"/>
          </p:cNvPicPr>
          <p:nvPr>
            <p:ph idx="1"/>
          </p:nvPr>
        </p:nvPicPr>
        <p:blipFill>
          <a:blip r:embed="rId2" cstate="print"/>
          <a:srcRect/>
          <a:stretch>
            <a:fillRect/>
          </a:stretch>
        </p:blipFill>
        <p:spPr bwMode="auto">
          <a:xfrm>
            <a:off x="4500562" y="1071546"/>
            <a:ext cx="3714776" cy="2214578"/>
          </a:xfrm>
          <a:prstGeom prst="rect">
            <a:avLst/>
          </a:prstGeom>
          <a:noFill/>
          <a:ln w="9525">
            <a:noFill/>
            <a:miter lim="800000"/>
            <a:headEnd/>
            <a:tailEnd/>
          </a:ln>
        </p:spPr>
      </p:pic>
      <p:pic>
        <p:nvPicPr>
          <p:cNvPr id="5" name="Рисунок 4" descr="zabit-gvozd-legko_1.jpg"/>
          <p:cNvPicPr/>
          <p:nvPr/>
        </p:nvPicPr>
        <p:blipFill>
          <a:blip r:embed="rId3" cstate="print"/>
          <a:stretch>
            <a:fillRect/>
          </a:stretch>
        </p:blipFill>
        <p:spPr>
          <a:xfrm>
            <a:off x="500034" y="1142984"/>
            <a:ext cx="3643338" cy="2214578"/>
          </a:xfrm>
          <a:prstGeom prst="rect">
            <a:avLst/>
          </a:prstGeom>
        </p:spPr>
      </p:pic>
      <p:pic>
        <p:nvPicPr>
          <p:cNvPr id="6" name="Рисунок 5" descr="D:\Курсы по обновлению ФИЗИКА 2017\Разработка урока\Картинки\человек читает.jpg"/>
          <p:cNvPicPr/>
          <p:nvPr/>
        </p:nvPicPr>
        <p:blipFill>
          <a:blip r:embed="rId4" cstate="print"/>
          <a:srcRect/>
          <a:stretch>
            <a:fillRect/>
          </a:stretch>
        </p:blipFill>
        <p:spPr bwMode="auto">
          <a:xfrm>
            <a:off x="500034" y="3429000"/>
            <a:ext cx="3571900" cy="2643206"/>
          </a:xfrm>
          <a:prstGeom prst="rect">
            <a:avLst/>
          </a:prstGeom>
          <a:noFill/>
          <a:ln w="9525">
            <a:noFill/>
            <a:miter lim="800000"/>
            <a:headEnd/>
            <a:tailEnd/>
          </a:ln>
        </p:spPr>
      </p:pic>
      <p:pic>
        <p:nvPicPr>
          <p:cNvPr id="7" name="Рисунок 6" descr="sm_users_img-224973.jpg"/>
          <p:cNvPicPr/>
          <p:nvPr/>
        </p:nvPicPr>
        <p:blipFill>
          <a:blip r:embed="rId5" cstate="print"/>
          <a:stretch>
            <a:fillRect/>
          </a:stretch>
        </p:blipFill>
        <p:spPr>
          <a:xfrm>
            <a:off x="4500562" y="3500438"/>
            <a:ext cx="3714776" cy="2643206"/>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1600" b="1" dirty="0" smtClean="0">
                <a:latin typeface="Times New Roman" pitchFamily="18" charset="0"/>
                <a:cs typeface="Times New Roman" pitchFamily="18" charset="0"/>
              </a:rPr>
              <a:t/>
            </a:r>
            <a:br>
              <a:rPr lang="ru-RU" sz="1600" b="1" dirty="0" smtClean="0">
                <a:latin typeface="Times New Roman" pitchFamily="18" charset="0"/>
                <a:cs typeface="Times New Roman" pitchFamily="18" charset="0"/>
              </a:rPr>
            </a:br>
            <a:r>
              <a:rPr lang="ru-RU" sz="1600" b="1" dirty="0">
                <a:latin typeface="Times New Roman" pitchFamily="18" charset="0"/>
                <a:cs typeface="Times New Roman" pitchFamily="18" charset="0"/>
              </a:rPr>
              <a:t/>
            </a:r>
            <a:br>
              <a:rPr lang="ru-RU" sz="1600" b="1" dirty="0">
                <a:latin typeface="Times New Roman" pitchFamily="18" charset="0"/>
                <a:cs typeface="Times New Roman" pitchFamily="18" charset="0"/>
              </a:rPr>
            </a:br>
            <a:r>
              <a:rPr lang="ru-RU" sz="1600" b="1" dirty="0" smtClean="0">
                <a:latin typeface="Times New Roman" pitchFamily="18" charset="0"/>
                <a:cs typeface="Times New Roman" pitchFamily="18" charset="0"/>
              </a:rPr>
              <a:t/>
            </a:r>
            <a:br>
              <a:rPr lang="ru-RU" sz="1600" b="1" dirty="0" smtClean="0">
                <a:latin typeface="Times New Roman" pitchFamily="18" charset="0"/>
                <a:cs typeface="Times New Roman" pitchFamily="18" charset="0"/>
              </a:rPr>
            </a:br>
            <a:r>
              <a:rPr lang="ru-RU" sz="1600" b="1" dirty="0">
                <a:latin typeface="Times New Roman" pitchFamily="18" charset="0"/>
                <a:cs typeface="Times New Roman" pitchFamily="18" charset="0"/>
              </a:rPr>
              <a:t/>
            </a:r>
            <a:br>
              <a:rPr lang="ru-RU" sz="1600" b="1" dirty="0">
                <a:latin typeface="Times New Roman" pitchFamily="18" charset="0"/>
                <a:cs typeface="Times New Roman" pitchFamily="18" charset="0"/>
              </a:rPr>
            </a:br>
            <a:r>
              <a:rPr lang="ru-RU" sz="1600" b="1" dirty="0" smtClean="0">
                <a:latin typeface="Times New Roman" pitchFamily="18" charset="0"/>
                <a:cs typeface="Times New Roman" pitchFamily="18" charset="0"/>
              </a:rPr>
              <a:t/>
            </a:r>
            <a:br>
              <a:rPr lang="ru-RU" sz="1600" b="1" dirty="0" smtClean="0">
                <a:latin typeface="Times New Roman" pitchFamily="18" charset="0"/>
                <a:cs typeface="Times New Roman" pitchFamily="18" charset="0"/>
              </a:rPr>
            </a:br>
            <a:r>
              <a:rPr lang="ru-RU" sz="1600" b="1" dirty="0">
                <a:latin typeface="Times New Roman" pitchFamily="18" charset="0"/>
                <a:cs typeface="Times New Roman" pitchFamily="18" charset="0"/>
              </a:rPr>
              <a:t/>
            </a:r>
            <a:br>
              <a:rPr lang="ru-RU" sz="1600" b="1" dirty="0">
                <a:latin typeface="Times New Roman" pitchFamily="18" charset="0"/>
                <a:cs typeface="Times New Roman" pitchFamily="18" charset="0"/>
              </a:rPr>
            </a:br>
            <a:r>
              <a:rPr lang="ru-RU" sz="1600" b="1" dirty="0" smtClean="0">
                <a:latin typeface="Times New Roman" pitchFamily="18" charset="0"/>
                <a:cs typeface="Times New Roman" pitchFamily="18" charset="0"/>
              </a:rPr>
              <a:t/>
            </a:r>
            <a:br>
              <a:rPr lang="ru-RU" sz="1600" b="1" dirty="0" smtClean="0">
                <a:latin typeface="Times New Roman" pitchFamily="18" charset="0"/>
                <a:cs typeface="Times New Roman" pitchFamily="18" charset="0"/>
              </a:rPr>
            </a:br>
            <a:r>
              <a:rPr lang="ru-RU" sz="1600" b="1" dirty="0">
                <a:latin typeface="Times New Roman" pitchFamily="18" charset="0"/>
                <a:cs typeface="Times New Roman" pitchFamily="18" charset="0"/>
              </a:rPr>
              <a:t/>
            </a:r>
            <a:br>
              <a:rPr lang="ru-RU" sz="1600" b="1" dirty="0">
                <a:latin typeface="Times New Roman" pitchFamily="18" charset="0"/>
                <a:cs typeface="Times New Roman" pitchFamily="18" charset="0"/>
              </a:rPr>
            </a:br>
            <a:r>
              <a:rPr lang="ru-RU" sz="1600" b="1" dirty="0" smtClean="0">
                <a:latin typeface="Times New Roman" pitchFamily="18" charset="0"/>
                <a:cs typeface="Times New Roman" pitchFamily="18" charset="0"/>
              </a:rPr>
              <a:t/>
            </a:r>
            <a:br>
              <a:rPr lang="ru-RU" sz="1600" b="1" dirty="0" smtClean="0">
                <a:latin typeface="Times New Roman" pitchFamily="18" charset="0"/>
                <a:cs typeface="Times New Roman" pitchFamily="18" charset="0"/>
              </a:rPr>
            </a:br>
            <a:r>
              <a:rPr lang="ru-RU" sz="1600" b="1" dirty="0">
                <a:latin typeface="Times New Roman" pitchFamily="18" charset="0"/>
                <a:cs typeface="Times New Roman" pitchFamily="18" charset="0"/>
              </a:rPr>
              <a:t/>
            </a:r>
            <a:br>
              <a:rPr lang="ru-RU" sz="1600" b="1" dirty="0">
                <a:latin typeface="Times New Roman" pitchFamily="18" charset="0"/>
                <a:cs typeface="Times New Roman" pitchFamily="18" charset="0"/>
              </a:rPr>
            </a:br>
            <a:r>
              <a:rPr lang="ru-RU" sz="1600" b="1" dirty="0" smtClean="0">
                <a:latin typeface="Times New Roman" pitchFamily="18" charset="0"/>
                <a:cs typeface="Times New Roman" pitchFamily="18" charset="0"/>
              </a:rPr>
              <a:t/>
            </a:r>
            <a:br>
              <a:rPr lang="ru-RU" sz="1600" b="1" dirty="0" smtClean="0">
                <a:latin typeface="Times New Roman" pitchFamily="18" charset="0"/>
                <a:cs typeface="Times New Roman" pitchFamily="18" charset="0"/>
              </a:rPr>
            </a:br>
            <a:r>
              <a:rPr lang="ru-RU" sz="1600" b="1" dirty="0">
                <a:latin typeface="Times New Roman" pitchFamily="18" charset="0"/>
                <a:cs typeface="Times New Roman" pitchFamily="18" charset="0"/>
              </a:rPr>
              <a:t/>
            </a:r>
            <a:br>
              <a:rPr lang="ru-RU" sz="1600" b="1" dirty="0">
                <a:latin typeface="Times New Roman" pitchFamily="18" charset="0"/>
                <a:cs typeface="Times New Roman" pitchFamily="18" charset="0"/>
              </a:rPr>
            </a:br>
            <a:r>
              <a:rPr lang="ru-RU" sz="1600" b="1" dirty="0" smtClean="0">
                <a:latin typeface="Times New Roman" pitchFamily="18" charset="0"/>
                <a:cs typeface="Times New Roman" pitchFamily="18" charset="0"/>
              </a:rPr>
              <a:t/>
            </a:r>
            <a:br>
              <a:rPr lang="ru-RU" sz="1600" b="1" dirty="0" smtClean="0">
                <a:latin typeface="Times New Roman" pitchFamily="18" charset="0"/>
                <a:cs typeface="Times New Roman" pitchFamily="18" charset="0"/>
              </a:rPr>
            </a:br>
            <a:r>
              <a:rPr lang="ru-RU" sz="1600" b="1" dirty="0">
                <a:latin typeface="Times New Roman" pitchFamily="18" charset="0"/>
                <a:cs typeface="Times New Roman" pitchFamily="18" charset="0"/>
              </a:rPr>
              <a:t/>
            </a:r>
            <a:br>
              <a:rPr lang="ru-RU" sz="1600" b="1" dirty="0">
                <a:latin typeface="Times New Roman" pitchFamily="18" charset="0"/>
                <a:cs typeface="Times New Roman" pitchFamily="18" charset="0"/>
              </a:rPr>
            </a:br>
            <a:r>
              <a:rPr lang="ru-RU" sz="1600" b="1" dirty="0" smtClean="0">
                <a:latin typeface="Times New Roman" pitchFamily="18" charset="0"/>
                <a:cs typeface="Times New Roman" pitchFamily="18" charset="0"/>
              </a:rPr>
              <a:t/>
            </a:r>
            <a:br>
              <a:rPr lang="ru-RU" sz="1600" b="1" dirty="0" smtClean="0">
                <a:latin typeface="Times New Roman" pitchFamily="18" charset="0"/>
                <a:cs typeface="Times New Roman" pitchFamily="18" charset="0"/>
              </a:rPr>
            </a:br>
            <a:r>
              <a:rPr lang="ru-RU" sz="1600" b="1" dirty="0">
                <a:latin typeface="Times New Roman" pitchFamily="18" charset="0"/>
                <a:cs typeface="Times New Roman" pitchFamily="18" charset="0"/>
              </a:rPr>
              <a:t/>
            </a:r>
            <a:br>
              <a:rPr lang="ru-RU" sz="1600" b="1" dirty="0">
                <a:latin typeface="Times New Roman" pitchFamily="18" charset="0"/>
                <a:cs typeface="Times New Roman" pitchFamily="18" charset="0"/>
              </a:rPr>
            </a:br>
            <a:r>
              <a:rPr lang="ru-RU" sz="1600" b="1" dirty="0" smtClean="0">
                <a:latin typeface="Times New Roman" pitchFamily="18" charset="0"/>
                <a:cs typeface="Times New Roman" pitchFamily="18" charset="0"/>
              </a:rPr>
              <a:t/>
            </a:r>
            <a:br>
              <a:rPr lang="ru-RU" sz="1600" b="1" dirty="0" smtClean="0">
                <a:latin typeface="Times New Roman" pitchFamily="18" charset="0"/>
                <a:cs typeface="Times New Roman" pitchFamily="18" charset="0"/>
              </a:rPr>
            </a:br>
            <a:r>
              <a:rPr lang="ru-RU" sz="1600" b="1" dirty="0">
                <a:latin typeface="Times New Roman" pitchFamily="18" charset="0"/>
                <a:cs typeface="Times New Roman" pitchFamily="18" charset="0"/>
              </a:rPr>
              <a:t/>
            </a:r>
            <a:br>
              <a:rPr lang="ru-RU" sz="1600" b="1" dirty="0">
                <a:latin typeface="Times New Roman" pitchFamily="18" charset="0"/>
                <a:cs typeface="Times New Roman" pitchFamily="18" charset="0"/>
              </a:rPr>
            </a:br>
            <a:r>
              <a:rPr lang="ru-RU" sz="1600" b="1" dirty="0" smtClean="0">
                <a:latin typeface="Times New Roman" pitchFamily="18" charset="0"/>
                <a:cs typeface="Times New Roman" pitchFamily="18" charset="0"/>
              </a:rPr>
              <a:t/>
            </a:r>
            <a:br>
              <a:rPr lang="ru-RU" sz="1600" b="1" dirty="0" smtClean="0">
                <a:latin typeface="Times New Roman" pitchFamily="18" charset="0"/>
                <a:cs typeface="Times New Roman" pitchFamily="18" charset="0"/>
              </a:rPr>
            </a:br>
            <a:r>
              <a:rPr lang="ru-RU" sz="3100" dirty="0">
                <a:latin typeface="Times New Roman" pitchFamily="18" charset="0"/>
                <a:cs typeface="Times New Roman" pitchFamily="18" charset="0"/>
              </a:rPr>
              <a:t/>
            </a:r>
            <a:br>
              <a:rPr lang="ru-RU" sz="3100" dirty="0">
                <a:latin typeface="Times New Roman" pitchFamily="18" charset="0"/>
                <a:cs typeface="Times New Roman" pitchFamily="18" charset="0"/>
              </a:rPr>
            </a:br>
            <a:r>
              <a:rPr lang="ru-RU" sz="3100" dirty="0">
                <a:latin typeface="Times New Roman" pitchFamily="18" charset="0"/>
                <a:cs typeface="Times New Roman" pitchFamily="18" charset="0"/>
              </a:rPr>
              <a:t>1. Что такое сила? Единицы силы. </a:t>
            </a:r>
            <a:br>
              <a:rPr lang="ru-RU" sz="3100" dirty="0">
                <a:latin typeface="Times New Roman" pitchFamily="18" charset="0"/>
                <a:cs typeface="Times New Roman" pitchFamily="18" charset="0"/>
              </a:rPr>
            </a:br>
            <a:r>
              <a:rPr lang="ru-RU" sz="3100" dirty="0">
                <a:latin typeface="Times New Roman" pitchFamily="18" charset="0"/>
                <a:cs typeface="Times New Roman" pitchFamily="18" charset="0"/>
              </a:rPr>
              <a:t>2. От чего зависит действие силы?</a:t>
            </a:r>
            <a:br>
              <a:rPr lang="ru-RU" sz="3100" dirty="0">
                <a:latin typeface="Times New Roman" pitchFamily="18" charset="0"/>
                <a:cs typeface="Times New Roman" pitchFamily="18" charset="0"/>
              </a:rPr>
            </a:br>
            <a:r>
              <a:rPr lang="kk-KZ" sz="3100" dirty="0">
                <a:latin typeface="Times New Roman" pitchFamily="18" charset="0"/>
                <a:cs typeface="Times New Roman" pitchFamily="18" charset="0"/>
              </a:rPr>
              <a:t>3</a:t>
            </a:r>
            <a:r>
              <a:rPr lang="ru-RU" sz="3100" dirty="0">
                <a:latin typeface="Times New Roman" pitchFamily="18" charset="0"/>
                <a:cs typeface="Times New Roman" pitchFamily="18" charset="0"/>
              </a:rPr>
              <a:t>. Чем характеризуется действие силы?</a:t>
            </a:r>
            <a:br>
              <a:rPr lang="ru-RU" sz="3100" dirty="0">
                <a:latin typeface="Times New Roman" pitchFamily="18" charset="0"/>
                <a:cs typeface="Times New Roman" pitchFamily="18" charset="0"/>
              </a:rPr>
            </a:br>
            <a:r>
              <a:rPr lang="ru-RU" sz="3100" dirty="0">
                <a:latin typeface="Times New Roman" pitchFamily="18" charset="0"/>
                <a:cs typeface="Times New Roman" pitchFamily="18" charset="0"/>
              </a:rPr>
              <a:t>Что такое сила тяжести?</a:t>
            </a:r>
            <a:br>
              <a:rPr lang="ru-RU" sz="3100" dirty="0">
                <a:latin typeface="Times New Roman" pitchFamily="18" charset="0"/>
                <a:cs typeface="Times New Roman" pitchFamily="18" charset="0"/>
              </a:rPr>
            </a:br>
            <a:r>
              <a:rPr lang="ru-RU" sz="3100" dirty="0">
                <a:latin typeface="Times New Roman" pitchFamily="18" charset="0"/>
                <a:cs typeface="Times New Roman" pitchFamily="18" charset="0"/>
              </a:rPr>
              <a:t>Как направлена сила тяжести? </a:t>
            </a:r>
            <a:r>
              <a:rPr lang="ru-RU" sz="3100" dirty="0" smtClean="0">
                <a:latin typeface="Times New Roman" pitchFamily="18" charset="0"/>
                <a:cs typeface="Times New Roman" pitchFamily="18" charset="0"/>
              </a:rPr>
              <a:t/>
            </a:r>
            <a:br>
              <a:rPr lang="ru-RU" sz="3100" dirty="0" smtClean="0">
                <a:latin typeface="Times New Roman" pitchFamily="18" charset="0"/>
                <a:cs typeface="Times New Roman" pitchFamily="18" charset="0"/>
              </a:rPr>
            </a:br>
            <a:r>
              <a:rPr lang="ru-RU" sz="3100" dirty="0" smtClean="0">
                <a:latin typeface="Times New Roman" pitchFamily="18" charset="0"/>
                <a:cs typeface="Times New Roman" pitchFamily="18" charset="0"/>
              </a:rPr>
              <a:t>Что </a:t>
            </a:r>
            <a:r>
              <a:rPr lang="ru-RU" sz="3100" dirty="0">
                <a:latin typeface="Times New Roman" pitchFamily="18" charset="0"/>
                <a:cs typeface="Times New Roman" pitchFamily="18" charset="0"/>
              </a:rPr>
              <a:t>такое сила трения?</a:t>
            </a:r>
            <a:br>
              <a:rPr lang="ru-RU" sz="3100" dirty="0">
                <a:latin typeface="Times New Roman" pitchFamily="18" charset="0"/>
                <a:cs typeface="Times New Roman" pitchFamily="18" charset="0"/>
              </a:rPr>
            </a:br>
            <a:r>
              <a:rPr lang="ru-RU" sz="3100" dirty="0">
                <a:latin typeface="Times New Roman" pitchFamily="18" charset="0"/>
                <a:cs typeface="Times New Roman" pitchFamily="18" charset="0"/>
              </a:rPr>
              <a:t>Как направлена сила трения? </a:t>
            </a:r>
            <a:r>
              <a:rPr lang="ru-RU" sz="1600" dirty="0">
                <a:latin typeface="Times New Roman" pitchFamily="18" charset="0"/>
                <a:cs typeface="Times New Roman" pitchFamily="18" charset="0"/>
              </a:rPr>
              <a:t/>
            </a:r>
            <a:br>
              <a:rPr lang="ru-RU" sz="1600" dirty="0">
                <a:latin typeface="Times New Roman" pitchFamily="18" charset="0"/>
                <a:cs typeface="Times New Roman" pitchFamily="18" charset="0"/>
              </a:rPr>
            </a:br>
            <a:endParaRPr lang="ru-RU" sz="1600" dirty="0">
              <a:latin typeface="Times New Roman" pitchFamily="18" charset="0"/>
              <a:cs typeface="Times New Roman" pitchFamily="18" charset="0"/>
            </a:endParaRPr>
          </a:p>
        </p:txBody>
      </p:sp>
      <p:sp>
        <p:nvSpPr>
          <p:cNvPr id="3" name="Содержимое 2"/>
          <p:cNvSpPr>
            <a:spLocks noGrp="1"/>
          </p:cNvSpPr>
          <p:nvPr>
            <p:ph idx="1"/>
          </p:nvPr>
        </p:nvSpPr>
        <p:spPr/>
        <p:txBody>
          <a:bodyPr/>
          <a:lstStyle/>
          <a:p>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dirty="0"/>
          </a:p>
        </p:txBody>
      </p:sp>
      <p:sp>
        <p:nvSpPr>
          <p:cNvPr id="819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pic>
        <p:nvPicPr>
          <p:cNvPr id="8196" name="Picture 4" descr="Image result for работа картинки человек чистит снег"/>
          <p:cNvPicPr>
            <a:picLocks noChangeAspect="1" noChangeArrowheads="1"/>
          </p:cNvPicPr>
          <p:nvPr/>
        </p:nvPicPr>
        <p:blipFill>
          <a:blip r:embed="rId2" cstate="print"/>
          <a:srcRect/>
          <a:stretch>
            <a:fillRect/>
          </a:stretch>
        </p:blipFill>
        <p:spPr bwMode="auto">
          <a:xfrm>
            <a:off x="500034" y="357166"/>
            <a:ext cx="4000528" cy="5857916"/>
          </a:xfrm>
          <a:prstGeom prst="rect">
            <a:avLst/>
          </a:prstGeom>
          <a:noFill/>
        </p:spPr>
      </p:pic>
      <p:pic>
        <p:nvPicPr>
          <p:cNvPr id="8198" name="Picture 6" descr="Related image"/>
          <p:cNvPicPr>
            <a:picLocks noChangeAspect="1" noChangeArrowheads="1"/>
          </p:cNvPicPr>
          <p:nvPr/>
        </p:nvPicPr>
        <p:blipFill>
          <a:blip r:embed="rId3" cstate="print"/>
          <a:srcRect/>
          <a:stretch>
            <a:fillRect/>
          </a:stretch>
        </p:blipFill>
        <p:spPr bwMode="auto">
          <a:xfrm>
            <a:off x="4429124" y="357166"/>
            <a:ext cx="4357718" cy="5857916"/>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smtClean="0"/>
              <a:t>Тема </a:t>
            </a:r>
            <a:r>
              <a:rPr lang="ru-RU" dirty="0"/>
              <a:t>урока: </a:t>
            </a:r>
            <a:r>
              <a:rPr lang="ru-RU" dirty="0" smtClean="0"/>
              <a:t/>
            </a:r>
            <a:br>
              <a:rPr lang="ru-RU" dirty="0" smtClean="0"/>
            </a:br>
            <a:r>
              <a:rPr lang="ru-RU" dirty="0" smtClean="0"/>
              <a:t>« </a:t>
            </a:r>
            <a:r>
              <a:rPr lang="ru-RU" dirty="0"/>
              <a:t>Механическая работа </a:t>
            </a:r>
            <a:r>
              <a:rPr lang="ru-RU" dirty="0" smtClean="0"/>
              <a:t>и мощность»</a:t>
            </a:r>
            <a:r>
              <a:rPr lang="ru-RU" dirty="0"/>
              <a:t/>
            </a:r>
            <a:br>
              <a:rPr lang="ru-RU" dirty="0"/>
            </a:br>
            <a:endParaRPr lang="ru-RU" dirty="0"/>
          </a:p>
        </p:txBody>
      </p:sp>
      <p:pic>
        <p:nvPicPr>
          <p:cNvPr id="4" name="Picture 2" descr="C:\Users\Нурзат\Desktop\на печать\Image6298.gif"/>
          <p:cNvPicPr>
            <a:picLocks noGrp="1" noChangeAspect="1" noChangeArrowheads="1"/>
          </p:cNvPicPr>
          <p:nvPr>
            <p:ph idx="1"/>
          </p:nvPr>
        </p:nvPicPr>
        <p:blipFill>
          <a:blip r:embed="rId2" cstate="print"/>
          <a:srcRect/>
          <a:stretch>
            <a:fillRect/>
          </a:stretch>
        </p:blipFill>
        <p:spPr bwMode="auto">
          <a:xfrm>
            <a:off x="1214414" y="1612884"/>
            <a:ext cx="6929486" cy="4768487"/>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Цели обучения, которые помогают  достичь данный урок</a:t>
            </a:r>
            <a:br>
              <a:rPr lang="ru-RU" dirty="0" smtClean="0"/>
            </a:br>
            <a:r>
              <a:rPr lang="kk-KZ" dirty="0" smtClean="0"/>
              <a:t>7.2.3.1 </a:t>
            </a:r>
            <a:r>
              <a:rPr lang="ru-RU" dirty="0" smtClean="0"/>
              <a:t>объяснять физический смысл механической работы;</a:t>
            </a:r>
            <a:br>
              <a:rPr lang="ru-RU" dirty="0" smtClean="0"/>
            </a:br>
            <a:r>
              <a:rPr lang="kk-KZ" dirty="0" smtClean="0"/>
              <a:t>7.2.3.7 - </a:t>
            </a:r>
            <a:r>
              <a:rPr lang="ru-RU" dirty="0" smtClean="0"/>
              <a:t>объяснять физический смысл мощности;</a:t>
            </a:r>
            <a:br>
              <a:rPr lang="ru-RU" dirty="0" smtClean="0"/>
            </a:br>
            <a:r>
              <a:rPr lang="ru-RU" dirty="0" smtClean="0"/>
              <a:t> </a:t>
            </a:r>
            <a:br>
              <a:rPr lang="ru-RU" dirty="0" smtClean="0"/>
            </a:br>
            <a:endParaRPr lang="ru-RU" dirty="0"/>
          </a:p>
        </p:txBody>
      </p:sp>
      <p:sp>
        <p:nvSpPr>
          <p:cNvPr id="3" name="Содержимое 2"/>
          <p:cNvSpPr>
            <a:spLocks noGrp="1"/>
          </p:cNvSpPr>
          <p:nvPr>
            <p:ph idx="1"/>
          </p:nvPr>
        </p:nvSpPr>
        <p:spPr/>
        <p:txBody>
          <a:bodyPr/>
          <a:lstStyle/>
          <a:p>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
            </a:r>
            <a:br>
              <a:rPr lang="ru-RU" b="1" dirty="0" smtClean="0"/>
            </a:br>
            <a:r>
              <a:rPr lang="ru-RU" b="1" dirty="0"/>
              <a:t/>
            </a:r>
            <a:br>
              <a:rPr lang="ru-RU" b="1" dirty="0"/>
            </a:br>
            <a:r>
              <a:rPr lang="ru-RU" b="1" dirty="0" smtClean="0"/>
              <a:t/>
            </a:r>
            <a:br>
              <a:rPr lang="ru-RU" b="1" dirty="0" smtClean="0"/>
            </a:br>
            <a:r>
              <a:rPr lang="ru-RU" b="1" dirty="0"/>
              <a:t/>
            </a:r>
            <a:br>
              <a:rPr lang="ru-RU" b="1" dirty="0"/>
            </a:br>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smtClean="0"/>
              <a:t/>
            </a:r>
            <a:br>
              <a:rPr lang="ru-RU" b="1" dirty="0" smtClean="0"/>
            </a:br>
            <a:r>
              <a:rPr lang="ru-RU" b="1" dirty="0"/>
              <a:t/>
            </a:r>
            <a:br>
              <a:rPr lang="ru-RU" b="1" dirty="0"/>
            </a:br>
            <a:endParaRPr lang="ru-RU" dirty="0"/>
          </a:p>
        </p:txBody>
      </p:sp>
      <p:sp>
        <p:nvSpPr>
          <p:cNvPr id="3" name="Содержимое 2"/>
          <p:cNvSpPr>
            <a:spLocks noGrp="1"/>
          </p:cNvSpPr>
          <p:nvPr>
            <p:ph idx="1"/>
          </p:nvPr>
        </p:nvSpPr>
        <p:spPr/>
        <p:txBody>
          <a:bodyPr>
            <a:normAutofit fontScale="92500"/>
          </a:bodyPr>
          <a:lstStyle/>
          <a:p>
            <a:pPr algn="ctr">
              <a:buNone/>
            </a:pPr>
            <a:r>
              <a:rPr lang="ru-RU" b="1" dirty="0" smtClean="0"/>
              <a:t>   Работа с текстом «Кластер»</a:t>
            </a:r>
            <a:br>
              <a:rPr lang="ru-RU" b="1" dirty="0" smtClean="0"/>
            </a:br>
            <a:r>
              <a:rPr lang="ru-RU" b="1" dirty="0" err="1" smtClean="0"/>
              <a:t>Физминутка</a:t>
            </a:r>
            <a:r>
              <a:rPr lang="ru-RU" b="1" dirty="0" smtClean="0"/>
              <a:t/>
            </a:r>
            <a:br>
              <a:rPr lang="ru-RU" b="1" dirty="0" smtClean="0"/>
            </a:br>
            <a:r>
              <a:rPr lang="en-US" b="1" dirty="0" smtClean="0">
                <a:hlinkClick r:id="rId2" action="ppaction://hlinkfile"/>
              </a:rPr>
              <a:t>M:\</a:t>
            </a:r>
            <a:r>
              <a:rPr lang="ru-RU" b="1" dirty="0" smtClean="0">
                <a:hlinkClick r:id="rId2" action="ppaction://hlinkfile"/>
              </a:rPr>
              <a:t>Для открытого </a:t>
            </a:r>
            <a:r>
              <a:rPr lang="ru-RU" b="1" dirty="0" err="1" smtClean="0">
                <a:hlinkClick r:id="rId2" action="ppaction://hlinkfile"/>
              </a:rPr>
              <a:t>урока\Физминутка</a:t>
            </a:r>
            <a:r>
              <a:rPr lang="ru-RU" b="1" dirty="0" smtClean="0">
                <a:hlinkClick r:id="rId2" action="ppaction://hlinkfile"/>
              </a:rPr>
              <a:t>.</a:t>
            </a:r>
            <a:r>
              <a:rPr lang="en-US" b="1" dirty="0" smtClean="0">
                <a:hlinkClick r:id="rId2" action="ppaction://hlinkfile"/>
              </a:rPr>
              <a:t>mp4</a:t>
            </a:r>
            <a:r>
              <a:rPr lang="ru-RU" b="1" dirty="0" smtClean="0"/>
              <a:t/>
            </a:r>
            <a:br>
              <a:rPr lang="ru-RU" b="1" dirty="0" smtClean="0"/>
            </a:br>
            <a:r>
              <a:rPr lang="ru-RU" b="1" dirty="0" smtClean="0"/>
              <a:t>Видео для закрепление </a:t>
            </a:r>
            <a:r>
              <a:rPr lang="ru-RU" b="1" dirty="0" smtClean="0">
                <a:hlinkClick r:id="rId3" action="ppaction://hlinkfile"/>
              </a:rPr>
              <a:t>M:\Новая </a:t>
            </a:r>
            <a:r>
              <a:rPr lang="ru-RU" b="1" dirty="0" err="1" smtClean="0">
                <a:hlinkClick r:id="rId3" action="ppaction://hlinkfile"/>
              </a:rPr>
              <a:t>папка\Физика</a:t>
            </a:r>
            <a:r>
              <a:rPr lang="ru-RU" b="1" dirty="0" smtClean="0">
                <a:hlinkClick r:id="rId3" action="ppaction://hlinkfile"/>
              </a:rPr>
              <a:t> 7 класс\Видеоуроки\41. Механическая работа. Единицы работы.mp4</a:t>
            </a:r>
            <a:r>
              <a:rPr lang="ru-RU" b="1" dirty="0" smtClean="0"/>
              <a:t> </a:t>
            </a:r>
          </a:p>
          <a:p>
            <a:pPr algn="ctr">
              <a:buNone/>
            </a:pPr>
            <a:r>
              <a:rPr lang="ru-RU" dirty="0" smtClean="0">
                <a:hlinkClick r:id="rId4" action="ppaction://hlinkfile"/>
              </a:rPr>
              <a:t>M:\Новая </a:t>
            </a:r>
            <a:r>
              <a:rPr lang="ru-RU" dirty="0" err="1" smtClean="0">
                <a:hlinkClick r:id="rId4" action="ppaction://hlinkfile"/>
              </a:rPr>
              <a:t>папка\Физика</a:t>
            </a:r>
            <a:r>
              <a:rPr lang="ru-RU" dirty="0" smtClean="0">
                <a:hlinkClick r:id="rId4" action="ppaction://hlinkfile"/>
              </a:rPr>
              <a:t> 7 класс\Видеоуроки\42. Мощность. Единицы мощности.mp4</a:t>
            </a:r>
            <a:endParaRPr lang="ru-RU"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smtClean="0"/>
              <a:t/>
            </a:r>
            <a:br>
              <a:rPr lang="ru-RU" dirty="0" smtClean="0"/>
            </a:br>
            <a:endParaRPr lang="ru-RU" dirty="0"/>
          </a:p>
        </p:txBody>
      </p:sp>
      <p:graphicFrame>
        <p:nvGraphicFramePr>
          <p:cNvPr id="5" name="Содержимое 4"/>
          <p:cNvGraphicFramePr>
            <a:graphicFrameLocks noGrp="1"/>
          </p:cNvGraphicFramePr>
          <p:nvPr>
            <p:ph idx="1"/>
          </p:nvPr>
        </p:nvGraphicFramePr>
        <p:xfrm>
          <a:off x="457200" y="714352"/>
          <a:ext cx="8229600" cy="3852568"/>
        </p:xfrm>
        <a:graphic>
          <a:graphicData uri="http://schemas.openxmlformats.org/drawingml/2006/table">
            <a:tbl>
              <a:tblPr firstRow="1" bandRow="1">
                <a:tableStyleId>{5C22544A-7EE6-4342-B048-85BDC9FD1C3A}</a:tableStyleId>
              </a:tblPr>
              <a:tblGrid>
                <a:gridCol w="2743200"/>
                <a:gridCol w="2743200"/>
                <a:gridCol w="2743200"/>
              </a:tblGrid>
              <a:tr h="481571">
                <a:tc>
                  <a:txBody>
                    <a:bodyPr/>
                    <a:lstStyle/>
                    <a:p>
                      <a:pPr algn="just">
                        <a:lnSpc>
                          <a:spcPct val="115000"/>
                        </a:lnSpc>
                        <a:spcAft>
                          <a:spcPts val="0"/>
                        </a:spcAft>
                      </a:pPr>
                      <a:r>
                        <a:rPr lang="kk-KZ" sz="1200" b="1" dirty="0">
                          <a:latin typeface="Times New Roman"/>
                          <a:ea typeface="Calibri"/>
                          <a:cs typeface="Times New Roman"/>
                        </a:rPr>
                        <a:t>Қазақша </a:t>
                      </a:r>
                      <a:endParaRPr lang="ru-RU" sz="1100" dirty="0">
                        <a:latin typeface="Calibri"/>
                        <a:ea typeface="Times New Roman"/>
                        <a:cs typeface="Times New Roman"/>
                      </a:endParaRPr>
                    </a:p>
                  </a:txBody>
                  <a:tcPr marL="68580" marR="68580" marT="0" marB="0"/>
                </a:tc>
                <a:tc>
                  <a:txBody>
                    <a:bodyPr/>
                    <a:lstStyle/>
                    <a:p>
                      <a:pPr algn="just">
                        <a:lnSpc>
                          <a:spcPct val="115000"/>
                        </a:lnSpc>
                        <a:spcAft>
                          <a:spcPts val="0"/>
                        </a:spcAft>
                      </a:pPr>
                      <a:r>
                        <a:rPr lang="kk-KZ" sz="1200" b="1">
                          <a:latin typeface="Times New Roman"/>
                          <a:ea typeface="Calibri"/>
                          <a:cs typeface="Times New Roman"/>
                        </a:rPr>
                        <a:t>Орысша </a:t>
                      </a:r>
                      <a:endParaRPr lang="ru-RU" sz="1100">
                        <a:latin typeface="Calibri"/>
                        <a:ea typeface="Times New Roman"/>
                        <a:cs typeface="Times New Roman"/>
                      </a:endParaRPr>
                    </a:p>
                  </a:txBody>
                  <a:tcPr marL="68580" marR="68580" marT="0" marB="0"/>
                </a:tc>
                <a:tc>
                  <a:txBody>
                    <a:bodyPr/>
                    <a:lstStyle/>
                    <a:p>
                      <a:pPr>
                        <a:lnSpc>
                          <a:spcPct val="115000"/>
                        </a:lnSpc>
                        <a:spcAft>
                          <a:spcPts val="0"/>
                        </a:spcAft>
                      </a:pPr>
                      <a:r>
                        <a:rPr lang="kk-KZ" sz="1200" b="1">
                          <a:latin typeface="Times New Roman"/>
                          <a:ea typeface="Calibri"/>
                          <a:cs typeface="Times New Roman"/>
                        </a:rPr>
                        <a:t>Ағылшынша </a:t>
                      </a:r>
                      <a:endParaRPr lang="ru-RU" sz="1100">
                        <a:latin typeface="Calibri"/>
                        <a:ea typeface="Times New Roman"/>
                        <a:cs typeface="Times New Roman"/>
                      </a:endParaRPr>
                    </a:p>
                  </a:txBody>
                  <a:tcPr marL="68580" marR="68580" marT="0" marB="0"/>
                </a:tc>
              </a:tr>
              <a:tr h="481571">
                <a:tc>
                  <a:txBody>
                    <a:bodyPr/>
                    <a:lstStyle/>
                    <a:p>
                      <a:pPr>
                        <a:lnSpc>
                          <a:spcPct val="115000"/>
                        </a:lnSpc>
                        <a:spcAft>
                          <a:spcPts val="0"/>
                        </a:spcAft>
                      </a:pPr>
                      <a:r>
                        <a:rPr lang="kk-KZ" sz="1200">
                          <a:latin typeface="Times New Roman"/>
                          <a:ea typeface="Calibri"/>
                          <a:cs typeface="Times New Roman"/>
                        </a:rPr>
                        <a:t>Механикалық жұмыс</a:t>
                      </a:r>
                      <a:endParaRPr lang="ru-RU" sz="1100">
                        <a:latin typeface="Calibri"/>
                        <a:ea typeface="Times New Roman"/>
                        <a:cs typeface="Times New Roman"/>
                      </a:endParaRPr>
                    </a:p>
                  </a:txBody>
                  <a:tcPr marL="68580" marR="68580" marT="0" marB="0"/>
                </a:tc>
                <a:tc>
                  <a:txBody>
                    <a:bodyPr/>
                    <a:lstStyle/>
                    <a:p>
                      <a:pPr>
                        <a:lnSpc>
                          <a:spcPct val="115000"/>
                        </a:lnSpc>
                        <a:spcAft>
                          <a:spcPts val="0"/>
                        </a:spcAft>
                      </a:pPr>
                      <a:r>
                        <a:rPr lang="kk-KZ" sz="1200">
                          <a:latin typeface="Times New Roman"/>
                          <a:ea typeface="Calibri"/>
                          <a:cs typeface="Times New Roman"/>
                        </a:rPr>
                        <a:t>Механическая работа</a:t>
                      </a:r>
                      <a:endParaRPr lang="ru-RU" sz="1100">
                        <a:latin typeface="Calibri"/>
                        <a:ea typeface="Times New Roman"/>
                        <a:cs typeface="Times New Roman"/>
                      </a:endParaRPr>
                    </a:p>
                  </a:txBody>
                  <a:tcPr marL="68580" marR="68580" marT="0" marB="0"/>
                </a:tc>
                <a:tc>
                  <a:txBody>
                    <a:bodyPr/>
                    <a:lstStyle/>
                    <a:p>
                      <a:pPr>
                        <a:lnSpc>
                          <a:spcPct val="115000"/>
                        </a:lnSpc>
                        <a:spcAft>
                          <a:spcPts val="0"/>
                        </a:spcAft>
                      </a:pPr>
                      <a:r>
                        <a:rPr lang="en-US" sz="1200">
                          <a:latin typeface="Times New Roman"/>
                          <a:ea typeface="Calibri"/>
                          <a:cs typeface="Times New Roman"/>
                        </a:rPr>
                        <a:t>Mechanical work</a:t>
                      </a:r>
                      <a:endParaRPr lang="ru-RU" sz="1100">
                        <a:latin typeface="Calibri"/>
                        <a:ea typeface="Times New Roman"/>
                        <a:cs typeface="Times New Roman"/>
                      </a:endParaRPr>
                    </a:p>
                  </a:txBody>
                  <a:tcPr marL="68580" marR="68580" marT="0" marB="0"/>
                </a:tc>
              </a:tr>
              <a:tr h="481571">
                <a:tc>
                  <a:txBody>
                    <a:bodyPr/>
                    <a:lstStyle/>
                    <a:p>
                      <a:pPr>
                        <a:lnSpc>
                          <a:spcPct val="115000"/>
                        </a:lnSpc>
                        <a:spcAft>
                          <a:spcPts val="0"/>
                        </a:spcAft>
                      </a:pPr>
                      <a:r>
                        <a:rPr lang="kk-KZ" sz="1200">
                          <a:latin typeface="Times New Roman"/>
                          <a:ea typeface="Calibri"/>
                          <a:cs typeface="Times New Roman"/>
                        </a:rPr>
                        <a:t>Оң жұмыс</a:t>
                      </a:r>
                      <a:endParaRPr lang="ru-RU" sz="1100">
                        <a:latin typeface="Calibri"/>
                        <a:ea typeface="Times New Roman"/>
                        <a:cs typeface="Times New Roman"/>
                      </a:endParaRPr>
                    </a:p>
                  </a:txBody>
                  <a:tcPr marL="68580" marR="68580" marT="0" marB="0"/>
                </a:tc>
                <a:tc>
                  <a:txBody>
                    <a:bodyPr/>
                    <a:lstStyle/>
                    <a:p>
                      <a:pPr>
                        <a:lnSpc>
                          <a:spcPct val="115000"/>
                        </a:lnSpc>
                        <a:spcAft>
                          <a:spcPts val="0"/>
                        </a:spcAft>
                      </a:pPr>
                      <a:r>
                        <a:rPr lang="kk-KZ" sz="1200">
                          <a:latin typeface="Times New Roman"/>
                          <a:ea typeface="Calibri"/>
                          <a:cs typeface="Times New Roman"/>
                        </a:rPr>
                        <a:t>Положительная работа</a:t>
                      </a:r>
                      <a:endParaRPr lang="ru-RU" sz="1100">
                        <a:latin typeface="Calibri"/>
                        <a:ea typeface="Times New Roman"/>
                        <a:cs typeface="Times New Roman"/>
                      </a:endParaRPr>
                    </a:p>
                  </a:txBody>
                  <a:tcPr marL="68580" marR="68580" marT="0" marB="0"/>
                </a:tc>
                <a:tc>
                  <a:txBody>
                    <a:bodyPr/>
                    <a:lstStyle/>
                    <a:p>
                      <a:pPr>
                        <a:lnSpc>
                          <a:spcPct val="115000"/>
                        </a:lnSpc>
                        <a:spcAft>
                          <a:spcPts val="0"/>
                        </a:spcAft>
                      </a:pPr>
                      <a:r>
                        <a:rPr lang="en-US" sz="1200">
                          <a:latin typeface="Times New Roman"/>
                          <a:ea typeface="Calibri"/>
                          <a:cs typeface="Times New Roman"/>
                        </a:rPr>
                        <a:t>Positive work</a:t>
                      </a:r>
                      <a:endParaRPr lang="ru-RU" sz="1100">
                        <a:latin typeface="Calibri"/>
                        <a:ea typeface="Times New Roman"/>
                        <a:cs typeface="Times New Roman"/>
                      </a:endParaRPr>
                    </a:p>
                  </a:txBody>
                  <a:tcPr marL="68580" marR="68580" marT="0" marB="0"/>
                </a:tc>
              </a:tr>
              <a:tr h="481571">
                <a:tc>
                  <a:txBody>
                    <a:bodyPr/>
                    <a:lstStyle/>
                    <a:p>
                      <a:pPr>
                        <a:lnSpc>
                          <a:spcPct val="115000"/>
                        </a:lnSpc>
                        <a:spcAft>
                          <a:spcPts val="0"/>
                        </a:spcAft>
                      </a:pPr>
                      <a:r>
                        <a:rPr lang="kk-KZ" sz="1200">
                          <a:latin typeface="Times New Roman"/>
                          <a:ea typeface="Calibri"/>
                          <a:cs typeface="Times New Roman"/>
                        </a:rPr>
                        <a:t>Теріс жұмыс</a:t>
                      </a:r>
                      <a:endParaRPr lang="ru-RU" sz="1100">
                        <a:latin typeface="Calibri"/>
                        <a:ea typeface="Times New Roman"/>
                        <a:cs typeface="Times New Roman"/>
                      </a:endParaRPr>
                    </a:p>
                  </a:txBody>
                  <a:tcPr marL="68580" marR="68580" marT="0" marB="0"/>
                </a:tc>
                <a:tc>
                  <a:txBody>
                    <a:bodyPr/>
                    <a:lstStyle/>
                    <a:p>
                      <a:pPr>
                        <a:lnSpc>
                          <a:spcPct val="115000"/>
                        </a:lnSpc>
                        <a:spcAft>
                          <a:spcPts val="0"/>
                        </a:spcAft>
                      </a:pPr>
                      <a:r>
                        <a:rPr lang="kk-KZ" sz="1200">
                          <a:latin typeface="Times New Roman"/>
                          <a:ea typeface="Calibri"/>
                          <a:cs typeface="Times New Roman"/>
                        </a:rPr>
                        <a:t>Отрицательная работа</a:t>
                      </a:r>
                      <a:endParaRPr lang="ru-RU" sz="1100">
                        <a:latin typeface="Calibri"/>
                        <a:ea typeface="Times New Roman"/>
                        <a:cs typeface="Times New Roman"/>
                      </a:endParaRPr>
                    </a:p>
                  </a:txBody>
                  <a:tcPr marL="68580" marR="68580" marT="0" marB="0"/>
                </a:tc>
                <a:tc>
                  <a:txBody>
                    <a:bodyPr/>
                    <a:lstStyle/>
                    <a:p>
                      <a:pPr>
                        <a:lnSpc>
                          <a:spcPct val="115000"/>
                        </a:lnSpc>
                        <a:spcAft>
                          <a:spcPts val="0"/>
                        </a:spcAft>
                      </a:pPr>
                      <a:r>
                        <a:rPr lang="en-US" sz="1200">
                          <a:latin typeface="Times New Roman"/>
                          <a:ea typeface="Calibri"/>
                          <a:cs typeface="Times New Roman"/>
                        </a:rPr>
                        <a:t>Negative work</a:t>
                      </a:r>
                      <a:endParaRPr lang="ru-RU" sz="1100">
                        <a:latin typeface="Calibri"/>
                        <a:ea typeface="Times New Roman"/>
                        <a:cs typeface="Times New Roman"/>
                      </a:endParaRPr>
                    </a:p>
                  </a:txBody>
                  <a:tcPr marL="68580" marR="68580" marT="0" marB="0"/>
                </a:tc>
              </a:tr>
              <a:tr h="481571">
                <a:tc>
                  <a:txBody>
                    <a:bodyPr/>
                    <a:lstStyle/>
                    <a:p>
                      <a:pPr algn="just">
                        <a:lnSpc>
                          <a:spcPct val="115000"/>
                        </a:lnSpc>
                        <a:spcAft>
                          <a:spcPts val="0"/>
                        </a:spcAft>
                      </a:pPr>
                      <a:r>
                        <a:rPr lang="kk-KZ" sz="1200">
                          <a:latin typeface="Times New Roman"/>
                          <a:ea typeface="Calibri"/>
                          <a:cs typeface="Times New Roman"/>
                        </a:rPr>
                        <a:t>Жұмыс атқарылмайды</a:t>
                      </a:r>
                      <a:endParaRPr lang="ru-RU" sz="1100">
                        <a:latin typeface="Calibri"/>
                        <a:ea typeface="Times New Roman"/>
                        <a:cs typeface="Times New Roman"/>
                      </a:endParaRPr>
                    </a:p>
                  </a:txBody>
                  <a:tcPr marL="68580" marR="68580" marT="0" marB="0"/>
                </a:tc>
                <a:tc>
                  <a:txBody>
                    <a:bodyPr/>
                    <a:lstStyle/>
                    <a:p>
                      <a:pPr algn="just">
                        <a:lnSpc>
                          <a:spcPct val="115000"/>
                        </a:lnSpc>
                        <a:spcAft>
                          <a:spcPts val="0"/>
                        </a:spcAft>
                      </a:pPr>
                      <a:r>
                        <a:rPr lang="ru-RU" sz="1200">
                          <a:latin typeface="Times New Roman"/>
                          <a:ea typeface="Calibri"/>
                          <a:cs typeface="Times New Roman"/>
                        </a:rPr>
                        <a:t>Работа не совершается </a:t>
                      </a:r>
                      <a:endParaRPr lang="ru-RU" sz="1100">
                        <a:latin typeface="Calibri"/>
                        <a:ea typeface="Times New Roman"/>
                        <a:cs typeface="Times New Roman"/>
                      </a:endParaRPr>
                    </a:p>
                  </a:txBody>
                  <a:tcPr marL="68580" marR="68580" marT="0" marB="0"/>
                </a:tc>
                <a:tc>
                  <a:txBody>
                    <a:bodyPr/>
                    <a:lstStyle/>
                    <a:p>
                      <a:pPr algn="just">
                        <a:lnSpc>
                          <a:spcPct val="115000"/>
                        </a:lnSpc>
                        <a:spcAft>
                          <a:spcPts val="0"/>
                        </a:spcAft>
                      </a:pPr>
                      <a:r>
                        <a:rPr lang="en-US" sz="1200">
                          <a:latin typeface="Times New Roman"/>
                          <a:ea typeface="Calibri"/>
                          <a:cs typeface="Times New Roman"/>
                        </a:rPr>
                        <a:t>Work not performed </a:t>
                      </a:r>
                      <a:endParaRPr lang="ru-RU" sz="1100">
                        <a:latin typeface="Calibri"/>
                        <a:ea typeface="Times New Roman"/>
                        <a:cs typeface="Times New Roman"/>
                      </a:endParaRPr>
                    </a:p>
                  </a:txBody>
                  <a:tcPr marL="68580" marR="68580" marT="0" marB="0"/>
                </a:tc>
              </a:tr>
              <a:tr h="481571">
                <a:tc>
                  <a:txBody>
                    <a:bodyPr/>
                    <a:lstStyle/>
                    <a:p>
                      <a:pPr algn="just">
                        <a:lnSpc>
                          <a:spcPct val="115000"/>
                        </a:lnSpc>
                        <a:spcAft>
                          <a:spcPts val="0"/>
                        </a:spcAft>
                      </a:pPr>
                      <a:r>
                        <a:rPr lang="kk-KZ" sz="1200">
                          <a:latin typeface="Times New Roman"/>
                          <a:ea typeface="Calibri"/>
                          <a:cs typeface="Times New Roman"/>
                        </a:rPr>
                        <a:t>Жұмыс нөлге тең</a:t>
                      </a:r>
                      <a:endParaRPr lang="ru-RU" sz="1100">
                        <a:latin typeface="Calibri"/>
                        <a:ea typeface="Times New Roman"/>
                        <a:cs typeface="Times New Roman"/>
                      </a:endParaRPr>
                    </a:p>
                  </a:txBody>
                  <a:tcPr marL="68580" marR="68580" marT="0" marB="0"/>
                </a:tc>
                <a:tc>
                  <a:txBody>
                    <a:bodyPr/>
                    <a:lstStyle/>
                    <a:p>
                      <a:pPr algn="just">
                        <a:lnSpc>
                          <a:spcPct val="115000"/>
                        </a:lnSpc>
                        <a:spcAft>
                          <a:spcPts val="0"/>
                        </a:spcAft>
                      </a:pPr>
                      <a:r>
                        <a:rPr lang="ru-RU" sz="1200">
                          <a:latin typeface="Times New Roman"/>
                          <a:ea typeface="Calibri"/>
                          <a:cs typeface="Times New Roman"/>
                        </a:rPr>
                        <a:t>Работа равна нулю </a:t>
                      </a:r>
                      <a:endParaRPr lang="ru-RU" sz="1100">
                        <a:latin typeface="Calibri"/>
                        <a:ea typeface="Times New Roman"/>
                        <a:cs typeface="Times New Roman"/>
                      </a:endParaRPr>
                    </a:p>
                  </a:txBody>
                  <a:tcPr marL="68580" marR="68580" marT="0" marB="0"/>
                </a:tc>
                <a:tc>
                  <a:txBody>
                    <a:bodyPr/>
                    <a:lstStyle/>
                    <a:p>
                      <a:pPr algn="just">
                        <a:lnSpc>
                          <a:spcPct val="115000"/>
                        </a:lnSpc>
                        <a:spcAft>
                          <a:spcPts val="0"/>
                        </a:spcAft>
                      </a:pPr>
                      <a:r>
                        <a:rPr lang="en-US" sz="1200">
                          <a:latin typeface="Times New Roman"/>
                          <a:ea typeface="Calibri"/>
                          <a:cs typeface="Times New Roman"/>
                        </a:rPr>
                        <a:t>Work is equal to zero </a:t>
                      </a:r>
                      <a:endParaRPr lang="ru-RU" sz="1100">
                        <a:latin typeface="Calibri"/>
                        <a:ea typeface="Times New Roman"/>
                        <a:cs typeface="Times New Roman"/>
                      </a:endParaRPr>
                    </a:p>
                  </a:txBody>
                  <a:tcPr marL="68580" marR="68580" marT="0" marB="0"/>
                </a:tc>
              </a:tr>
              <a:tr h="481571">
                <a:tc>
                  <a:txBody>
                    <a:bodyPr/>
                    <a:lstStyle/>
                    <a:p>
                      <a:pPr algn="just">
                        <a:lnSpc>
                          <a:spcPct val="115000"/>
                        </a:lnSpc>
                        <a:spcAft>
                          <a:spcPts val="0"/>
                        </a:spcAft>
                      </a:pPr>
                      <a:r>
                        <a:rPr lang="kk-KZ" sz="1200">
                          <a:latin typeface="Times New Roman"/>
                          <a:ea typeface="Calibri"/>
                          <a:cs typeface="Times New Roman"/>
                        </a:rPr>
                        <a:t>Қуат</a:t>
                      </a:r>
                      <a:endParaRPr lang="ru-RU" sz="1100">
                        <a:latin typeface="Calibri"/>
                        <a:ea typeface="Times New Roman"/>
                        <a:cs typeface="Times New Roman"/>
                      </a:endParaRPr>
                    </a:p>
                  </a:txBody>
                  <a:tcPr marL="68580" marR="68580" marT="0" marB="0"/>
                </a:tc>
                <a:tc>
                  <a:txBody>
                    <a:bodyPr/>
                    <a:lstStyle/>
                    <a:p>
                      <a:pPr algn="just">
                        <a:lnSpc>
                          <a:spcPct val="115000"/>
                        </a:lnSpc>
                        <a:spcAft>
                          <a:spcPts val="0"/>
                        </a:spcAft>
                      </a:pPr>
                      <a:r>
                        <a:rPr lang="kk-KZ" sz="1200">
                          <a:latin typeface="Times New Roman"/>
                          <a:ea typeface="Calibri"/>
                          <a:cs typeface="Times New Roman"/>
                        </a:rPr>
                        <a:t>Мощность</a:t>
                      </a:r>
                      <a:endParaRPr lang="ru-RU" sz="1100">
                        <a:latin typeface="Calibri"/>
                        <a:ea typeface="Times New Roman"/>
                        <a:cs typeface="Times New Roman"/>
                      </a:endParaRPr>
                    </a:p>
                  </a:txBody>
                  <a:tcPr marL="68580" marR="68580" marT="0" marB="0"/>
                </a:tc>
                <a:tc>
                  <a:txBody>
                    <a:bodyPr/>
                    <a:lstStyle/>
                    <a:p>
                      <a:pPr algn="just">
                        <a:lnSpc>
                          <a:spcPct val="115000"/>
                        </a:lnSpc>
                        <a:spcAft>
                          <a:spcPts val="0"/>
                        </a:spcAft>
                      </a:pPr>
                      <a:r>
                        <a:rPr lang="en-US" sz="1200">
                          <a:latin typeface="Times New Roman"/>
                          <a:ea typeface="Calibri"/>
                          <a:cs typeface="Times New Roman"/>
                        </a:rPr>
                        <a:t>power</a:t>
                      </a:r>
                      <a:endParaRPr lang="ru-RU" sz="1100">
                        <a:latin typeface="Calibri"/>
                        <a:ea typeface="Times New Roman"/>
                        <a:cs typeface="Times New Roman"/>
                      </a:endParaRPr>
                    </a:p>
                  </a:txBody>
                  <a:tcPr marL="68580" marR="68580" marT="0" marB="0"/>
                </a:tc>
              </a:tr>
              <a:tr h="481571">
                <a:tc>
                  <a:txBody>
                    <a:bodyPr/>
                    <a:lstStyle/>
                    <a:p>
                      <a:pPr algn="just">
                        <a:lnSpc>
                          <a:spcPct val="115000"/>
                        </a:lnSpc>
                        <a:spcAft>
                          <a:spcPts val="0"/>
                        </a:spcAft>
                      </a:pPr>
                      <a:r>
                        <a:rPr lang="kk-KZ" sz="1200">
                          <a:latin typeface="Times New Roman"/>
                          <a:ea typeface="Calibri"/>
                          <a:cs typeface="Times New Roman"/>
                        </a:rPr>
                        <a:t>Уақыт</a:t>
                      </a:r>
                      <a:endParaRPr lang="ru-RU" sz="1100">
                        <a:latin typeface="Calibri"/>
                        <a:ea typeface="Times New Roman"/>
                        <a:cs typeface="Times New Roman"/>
                      </a:endParaRPr>
                    </a:p>
                  </a:txBody>
                  <a:tcPr marL="68580" marR="68580" marT="0" marB="0"/>
                </a:tc>
                <a:tc>
                  <a:txBody>
                    <a:bodyPr/>
                    <a:lstStyle/>
                    <a:p>
                      <a:pPr algn="just">
                        <a:lnSpc>
                          <a:spcPct val="115000"/>
                        </a:lnSpc>
                        <a:spcAft>
                          <a:spcPts val="0"/>
                        </a:spcAft>
                      </a:pPr>
                      <a:r>
                        <a:rPr lang="kk-KZ" sz="1200">
                          <a:latin typeface="Times New Roman"/>
                          <a:ea typeface="Calibri"/>
                          <a:cs typeface="Times New Roman"/>
                        </a:rPr>
                        <a:t>Время</a:t>
                      </a:r>
                      <a:endParaRPr lang="ru-RU" sz="1100">
                        <a:latin typeface="Calibri"/>
                        <a:ea typeface="Times New Roman"/>
                        <a:cs typeface="Times New Roman"/>
                      </a:endParaRPr>
                    </a:p>
                  </a:txBody>
                  <a:tcPr marL="68580" marR="68580" marT="0" marB="0"/>
                </a:tc>
                <a:tc>
                  <a:txBody>
                    <a:bodyPr/>
                    <a:lstStyle/>
                    <a:p>
                      <a:pPr algn="just">
                        <a:lnSpc>
                          <a:spcPct val="115000"/>
                        </a:lnSpc>
                        <a:spcAft>
                          <a:spcPts val="0"/>
                        </a:spcAft>
                      </a:pPr>
                      <a:r>
                        <a:rPr lang="en-US" sz="1200" dirty="0">
                          <a:latin typeface="Times New Roman"/>
                          <a:ea typeface="Calibri"/>
                          <a:cs typeface="Times New Roman"/>
                        </a:rPr>
                        <a:t>Time</a:t>
                      </a:r>
                      <a:endParaRPr lang="ru-RU" sz="1100" dirty="0">
                        <a:latin typeface="Calibri"/>
                        <a:ea typeface="Times New Roman"/>
                        <a:cs typeface="Times New Roman"/>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ru-RU" dirty="0" smtClean="0"/>
              <a:t/>
            </a:r>
            <a:br>
              <a:rPr lang="ru-RU" dirty="0" smtClean="0"/>
            </a:br>
            <a:r>
              <a:rPr lang="en-US" dirty="0" smtClean="0"/>
              <a:t>I</a:t>
            </a:r>
            <a:r>
              <a:rPr lang="ru-RU" dirty="0" smtClean="0"/>
              <a:t> – индивидуальная </a:t>
            </a:r>
            <a:r>
              <a:rPr lang="ru-RU" smtClean="0"/>
              <a:t>работа </a:t>
            </a:r>
            <a:r>
              <a:rPr lang="ru-RU" smtClean="0"/>
              <a:t/>
            </a:r>
            <a:br>
              <a:rPr lang="ru-RU" smtClean="0"/>
            </a:br>
            <a:r>
              <a:rPr lang="ru-RU" smtClean="0"/>
              <a:t>Групавая</a:t>
            </a:r>
            <a:r>
              <a:rPr lang="ru-RU" dirty="0" smtClean="0"/>
              <a:t> работа </a:t>
            </a:r>
            <a:r>
              <a:rPr lang="ru-RU" dirty="0" smtClean="0"/>
              <a:t/>
            </a:r>
            <a:br>
              <a:rPr lang="ru-RU" dirty="0" smtClean="0"/>
            </a:br>
            <a:r>
              <a:rPr lang="ru-RU" i="1" dirty="0" smtClean="0"/>
              <a:t>Прием «</a:t>
            </a:r>
            <a:r>
              <a:rPr lang="en-US" i="1" dirty="0" smtClean="0"/>
              <a:t>Smile</a:t>
            </a:r>
            <a:r>
              <a:rPr lang="ru-RU" i="1" dirty="0" smtClean="0"/>
              <a:t>»</a:t>
            </a:r>
            <a:r>
              <a:rPr lang="ru-RU" dirty="0" smtClean="0"/>
              <a:t/>
            </a:r>
            <a:br>
              <a:rPr lang="ru-RU" dirty="0" smtClean="0"/>
            </a:br>
            <a:r>
              <a:rPr lang="ru-RU" dirty="0" smtClean="0"/>
              <a:t>Ответы на вопросы </a:t>
            </a:r>
            <a:br>
              <a:rPr lang="ru-RU" dirty="0" smtClean="0"/>
            </a:br>
            <a:r>
              <a:rPr lang="ru-RU" dirty="0" smtClean="0"/>
              <a:t>Что такое механическая работа и мощность?</a:t>
            </a:r>
            <a:br>
              <a:rPr lang="ru-RU" dirty="0" smtClean="0"/>
            </a:br>
            <a:r>
              <a:rPr lang="ru-RU" dirty="0" smtClean="0"/>
              <a:t>При  каких условиях А=0, </a:t>
            </a:r>
            <a:r>
              <a:rPr lang="en-US" dirty="0" smtClean="0"/>
              <a:t>A</a:t>
            </a:r>
            <a:r>
              <a:rPr lang="ru-RU" dirty="0" smtClean="0"/>
              <a:t>&lt;0,  А&gt;0?</a:t>
            </a:r>
            <a:br>
              <a:rPr lang="ru-RU" dirty="0" smtClean="0"/>
            </a:br>
            <a:r>
              <a:rPr lang="ru-RU" dirty="0" smtClean="0"/>
              <a:t>Что такое мощность?</a:t>
            </a:r>
            <a:br>
              <a:rPr lang="ru-RU" dirty="0" smtClean="0"/>
            </a:br>
            <a:r>
              <a:rPr lang="ru-RU" dirty="0" smtClean="0"/>
              <a:t>Как можно изменить мощность физического тела?</a:t>
            </a:r>
            <a:br>
              <a:rPr lang="ru-RU" dirty="0" smtClean="0"/>
            </a:br>
            <a:endParaRPr lang="ru-RU" dirty="0"/>
          </a:p>
        </p:txBody>
      </p:sp>
      <p:sp>
        <p:nvSpPr>
          <p:cNvPr id="3" name="Содержимое 2"/>
          <p:cNvSpPr>
            <a:spLocks noGrp="1"/>
          </p:cNvSpPr>
          <p:nvPr>
            <p:ph idx="1"/>
          </p:nvPr>
        </p:nvSpPr>
        <p:spPr/>
        <p:txBody>
          <a:bodyPr/>
          <a:lstStyle/>
          <a:p>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Рефлексия урока </a:t>
            </a:r>
            <a:r>
              <a:rPr lang="ru-RU" smtClean="0"/>
              <a:t>«Мишень»</a:t>
            </a:r>
            <a:endParaRPr lang="ru-RU" dirty="0"/>
          </a:p>
        </p:txBody>
      </p:sp>
      <p:pic>
        <p:nvPicPr>
          <p:cNvPr id="22531" name="Picture 3" descr="C:\Users\Нурзат\Desktop\на печать\mishen_3.jpg"/>
          <p:cNvPicPr>
            <a:picLocks noGrp="1" noChangeAspect="1" noChangeArrowheads="1"/>
          </p:cNvPicPr>
          <p:nvPr>
            <p:ph idx="1"/>
          </p:nvPr>
        </p:nvPicPr>
        <p:blipFill>
          <a:blip r:embed="rId2" cstate="print"/>
          <a:srcRect/>
          <a:stretch>
            <a:fillRect/>
          </a:stretch>
        </p:blipFill>
        <p:spPr bwMode="auto">
          <a:xfrm>
            <a:off x="1142976" y="1643050"/>
            <a:ext cx="6192071" cy="4929198"/>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TotalTime>
  <Words>65</Words>
  <Application>Microsoft Office PowerPoint</Application>
  <PresentationFormat>Экран (4:3)</PresentationFormat>
  <Paragraphs>34</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Тема Office</vt:lpstr>
      <vt:lpstr>Слайд 1</vt:lpstr>
      <vt:lpstr>Игра «4 фото одно слово»</vt:lpstr>
      <vt:lpstr>                    1. Что такое сила? Единицы силы.  2. От чего зависит действие силы? 3. Чем характеризуется действие силы? Что такое сила тяжести? Как направлена сила тяжести?  Что такое сила трения? Как направлена сила трения?  </vt:lpstr>
      <vt:lpstr>Слайд 4</vt:lpstr>
      <vt:lpstr> Тема урока:  « Механическая работа и мощность» </vt:lpstr>
      <vt:lpstr>       Цели обучения, которые помогают  достичь данный урок 7.2.3.1 объяснять физический смысл механической работы; 7.2.3.7 - объяснять физический смысл мощности;   </vt:lpstr>
      <vt:lpstr>         </vt:lpstr>
      <vt:lpstr>  </vt:lpstr>
      <vt:lpstr>         I – индивидуальная работа  Групавая работа  Прием «Smile» Ответы на вопросы  Что такое механическая работа и мощность? При  каких условиях А=0, A&lt;0,  А&gt;0? Что такое мощность? Как можно изменить мощность физического тела? </vt:lpstr>
      <vt:lpstr>Рефлексия урока «Мишень»</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Нурзат</dc:creator>
  <cp:lastModifiedBy>Нурзат</cp:lastModifiedBy>
  <cp:revision>8</cp:revision>
  <dcterms:created xsi:type="dcterms:W3CDTF">2018-02-26T13:20:31Z</dcterms:created>
  <dcterms:modified xsi:type="dcterms:W3CDTF">2018-02-27T03:02:27Z</dcterms:modified>
</cp:coreProperties>
</file>