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26"/>
  </p:notesMasterIdLst>
  <p:sldIdLst>
    <p:sldId id="256" r:id="rId2"/>
    <p:sldId id="287" r:id="rId3"/>
    <p:sldId id="331" r:id="rId4"/>
    <p:sldId id="266" r:id="rId5"/>
    <p:sldId id="308" r:id="rId6"/>
    <p:sldId id="294" r:id="rId7"/>
    <p:sldId id="270" r:id="rId8"/>
    <p:sldId id="271" r:id="rId9"/>
    <p:sldId id="275" r:id="rId10"/>
    <p:sldId id="277" r:id="rId11"/>
    <p:sldId id="279" r:id="rId12"/>
    <p:sldId id="314" r:id="rId13"/>
    <p:sldId id="283" r:id="rId14"/>
    <p:sldId id="285" r:id="rId15"/>
    <p:sldId id="316" r:id="rId16"/>
    <p:sldId id="333" r:id="rId17"/>
    <p:sldId id="307" r:id="rId18"/>
    <p:sldId id="306" r:id="rId19"/>
    <p:sldId id="305" r:id="rId20"/>
    <p:sldId id="304" r:id="rId21"/>
    <p:sldId id="290" r:id="rId22"/>
    <p:sldId id="312" r:id="rId23"/>
    <p:sldId id="297" r:id="rId24"/>
    <p:sldId id="29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4660"/>
  </p:normalViewPr>
  <p:slideViewPr>
    <p:cSldViewPr>
      <p:cViewPr>
        <p:scale>
          <a:sx n="84" d="100"/>
          <a:sy n="84" d="100"/>
        </p:scale>
        <p:origin x="-948" y="8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98E586-DAAA-4122-BE44-2DA39467D721}" type="datetimeFigureOut">
              <a:rPr lang="ru-RU" smtClean="0"/>
              <a:pPr/>
              <a:t>24.09.2020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521425-7675-4DBF-B42B-EF7E6E8088E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ииииии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521425-7675-4DBF-B42B-EF7E6E8088E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521425-7675-4DBF-B42B-EF7E6E8088E9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D80C-37DD-4640-82E5-6FFC117D706F}" type="datetimeFigureOut">
              <a:rPr lang="ru-RU" smtClean="0"/>
              <a:pPr/>
              <a:t>24.09.2020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E924348-FA5A-4C27-AED8-516C02D26B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D80C-37DD-4640-82E5-6FFC117D706F}" type="datetimeFigureOut">
              <a:rPr lang="ru-RU" smtClean="0"/>
              <a:pPr/>
              <a:t>24.09.2020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E924348-FA5A-4C27-AED8-516C02D26B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D80C-37DD-4640-82E5-6FFC117D706F}" type="datetimeFigureOut">
              <a:rPr lang="ru-RU" smtClean="0"/>
              <a:pPr/>
              <a:t>24.09.2020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24348-FA5A-4C27-AED8-516C02D26B6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D80C-37DD-4640-82E5-6FFC117D706F}" type="datetimeFigureOut">
              <a:rPr lang="ru-RU" smtClean="0"/>
              <a:pPr/>
              <a:t>24.09.2020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24348-FA5A-4C27-AED8-516C02D26B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D80C-37DD-4640-82E5-6FFC117D706F}" type="datetimeFigureOut">
              <a:rPr lang="ru-RU" smtClean="0"/>
              <a:pPr/>
              <a:t>24.09.2020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E924348-FA5A-4C27-AED8-516C02D26B6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D80C-37DD-4640-82E5-6FFC117D706F}" type="datetimeFigureOut">
              <a:rPr lang="ru-RU" smtClean="0"/>
              <a:pPr/>
              <a:t>24.09.2020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24348-FA5A-4C27-AED8-516C02D26B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D80C-37DD-4640-82E5-6FFC117D706F}" type="datetimeFigureOut">
              <a:rPr lang="ru-RU" smtClean="0"/>
              <a:pPr/>
              <a:t>24.09.2020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24348-FA5A-4C27-AED8-516C02D26B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D80C-37DD-4640-82E5-6FFC117D706F}" type="datetimeFigureOut">
              <a:rPr lang="ru-RU" smtClean="0"/>
              <a:pPr/>
              <a:t>24.09.2020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24348-FA5A-4C27-AED8-516C02D26B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D80C-37DD-4640-82E5-6FFC117D706F}" type="datetimeFigureOut">
              <a:rPr lang="ru-RU" smtClean="0"/>
              <a:pPr/>
              <a:t>24.09.2020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24348-FA5A-4C27-AED8-516C02D26B6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D80C-37DD-4640-82E5-6FFC117D706F}" type="datetimeFigureOut">
              <a:rPr lang="ru-RU" smtClean="0"/>
              <a:pPr/>
              <a:t>24.09.2020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24348-FA5A-4C27-AED8-516C02D26B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D80C-37DD-4640-82E5-6FFC117D706F}" type="datetimeFigureOut">
              <a:rPr lang="ru-RU" smtClean="0"/>
              <a:pPr/>
              <a:t>24.09.2020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24348-FA5A-4C27-AED8-516C02D26B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35BD80C-37DD-4640-82E5-6FFC117D706F}" type="datetimeFigureOut">
              <a:rPr lang="ru-RU" smtClean="0"/>
              <a:pPr/>
              <a:t>24.09.2020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E924348-FA5A-4C27-AED8-516C02D26B6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27trk.ru/post/news/n1169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http://27trk.ru/post/news/n1169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683568" y="0"/>
            <a:ext cx="7740352" cy="1008112"/>
          </a:xfrm>
          <a:noFill/>
        </p:spPr>
        <p:txBody>
          <a:bodyPr>
            <a:noAutofit/>
          </a:bodyPr>
          <a:lstStyle/>
          <a:p>
            <a:r>
              <a:rPr lang="ru-RU" sz="3200" b="1" i="1" dirty="0" smtClean="0">
                <a:latin typeface="+mn-lt"/>
                <a:cs typeface="Narkisim" pitchFamily="34" charset="-79"/>
              </a:rPr>
              <a:t>ПОЛЬЗА И ВРЕД МОБИЛЬНОГО ТЕЛЕФОНА</a:t>
            </a:r>
            <a:endParaRPr lang="ru-RU" sz="3200" b="1" i="1" dirty="0">
              <a:latin typeface="+mn-lt"/>
              <a:cs typeface="Narkisim" pitchFamily="34" charset="-79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sz="half" idx="2"/>
          </p:nvPr>
        </p:nvSpPr>
        <p:spPr>
          <a:xfrm>
            <a:off x="323528" y="5085184"/>
            <a:ext cx="5040560" cy="941982"/>
          </a:xfrm>
        </p:spPr>
        <p:txBody>
          <a:bodyPr>
            <a:noAutofit/>
          </a:bodyPr>
          <a:lstStyle/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Тыщенко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Н.А.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классный руководитель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7 «Б»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класса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КГУ 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Капитоновская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СШ»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451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48207" y="1795232"/>
            <a:ext cx="3600400" cy="4404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340768"/>
            <a:ext cx="311467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43808" y="1916832"/>
            <a:ext cx="374576" cy="375789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800" dirty="0"/>
          </a:p>
        </p:txBody>
      </p:sp>
      <p:sp>
        <p:nvSpPr>
          <p:cNvPr id="614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3789040"/>
            <a:ext cx="5832648" cy="288032"/>
          </a:xfrm>
        </p:spPr>
        <p:txBody>
          <a:bodyPr>
            <a:normAutofit fontScale="625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</p:txBody>
      </p:sp>
      <p:pic>
        <p:nvPicPr>
          <p:cNvPr id="10244" name="Рисунок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313" y="428625"/>
            <a:ext cx="600075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71472" y="4572008"/>
            <a:ext cx="8215370" cy="21441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905"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Мартин Купер -  </a:t>
            </a:r>
          </a:p>
          <a:p>
            <a:pPr algn="ctr" fontAlgn="auto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ln w="1905"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американский </a:t>
            </a:r>
            <a:r>
              <a:rPr lang="ru-RU" sz="4000" b="1" dirty="0">
                <a:ln w="1905"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инженер,</a:t>
            </a:r>
          </a:p>
          <a:p>
            <a:pPr algn="ctr" fontAlgn="auto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905"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изобретатель мобильного телефона.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11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908050"/>
            <a:ext cx="4176712" cy="5689600"/>
          </a:xfrm>
          <a:noFill/>
          <a:ln/>
        </p:spPr>
      </p:pic>
      <p:sp>
        <p:nvSpPr>
          <p:cNvPr id="100358" name="Text Box 6"/>
          <p:cNvSpPr txBox="1">
            <a:spLocks noChangeArrowheads="1"/>
          </p:cNvSpPr>
          <p:nvPr/>
        </p:nvSpPr>
        <p:spPr bwMode="auto">
          <a:xfrm>
            <a:off x="611188" y="0"/>
            <a:ext cx="4104828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600" b="1" dirty="0" smtClean="0"/>
              <a:t>Возможности мобильного телефона</a:t>
            </a:r>
            <a:endParaRPr lang="ru-RU" sz="2600" b="1" dirty="0"/>
          </a:p>
        </p:txBody>
      </p:sp>
      <p:sp>
        <p:nvSpPr>
          <p:cNvPr id="100359" name="Rectangle 7"/>
          <p:cNvSpPr>
            <a:spLocks noChangeArrowheads="1"/>
          </p:cNvSpPr>
          <p:nvPr/>
        </p:nvSpPr>
        <p:spPr bwMode="auto">
          <a:xfrm>
            <a:off x="5003800" y="549275"/>
            <a:ext cx="3240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sz="2400"/>
              <a:t> Экстренная связь</a:t>
            </a:r>
          </a:p>
        </p:txBody>
      </p:sp>
      <p:sp>
        <p:nvSpPr>
          <p:cNvPr id="100360" name="Rectangle 8"/>
          <p:cNvSpPr>
            <a:spLocks noChangeArrowheads="1"/>
          </p:cNvSpPr>
          <p:nvPr/>
        </p:nvSpPr>
        <p:spPr bwMode="auto">
          <a:xfrm>
            <a:off x="5148263" y="1268413"/>
            <a:ext cx="2524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sz="2400"/>
              <a:t> Передача </a:t>
            </a:r>
            <a:r>
              <a:rPr lang="en-US" sz="2400"/>
              <a:t>SMS</a:t>
            </a:r>
            <a:endParaRPr lang="ru-RU" sz="2400"/>
          </a:p>
        </p:txBody>
      </p:sp>
      <p:sp>
        <p:nvSpPr>
          <p:cNvPr id="100361" name="Text Box 9"/>
          <p:cNvSpPr txBox="1">
            <a:spLocks noChangeArrowheads="1"/>
          </p:cNvSpPr>
          <p:nvPr/>
        </p:nvSpPr>
        <p:spPr bwMode="auto">
          <a:xfrm>
            <a:off x="5148263" y="1989138"/>
            <a:ext cx="295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sz="2400"/>
              <a:t> Часы, будильник</a:t>
            </a:r>
          </a:p>
        </p:txBody>
      </p:sp>
      <p:sp>
        <p:nvSpPr>
          <p:cNvPr id="100362" name="Text Box 10"/>
          <p:cNvSpPr txBox="1">
            <a:spLocks noChangeArrowheads="1"/>
          </p:cNvSpPr>
          <p:nvPr/>
        </p:nvSpPr>
        <p:spPr bwMode="auto">
          <a:xfrm>
            <a:off x="5219700" y="2636838"/>
            <a:ext cx="3386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sz="2400"/>
              <a:t> Фотографии</a:t>
            </a:r>
          </a:p>
        </p:txBody>
      </p:sp>
      <p:sp>
        <p:nvSpPr>
          <p:cNvPr id="100363" name="Rectangle 11"/>
          <p:cNvSpPr>
            <a:spLocks noChangeArrowheads="1"/>
          </p:cNvSpPr>
          <p:nvPr/>
        </p:nvSpPr>
        <p:spPr bwMode="auto">
          <a:xfrm rot="10800000" flipH="1" flipV="1">
            <a:off x="5219700" y="3213100"/>
            <a:ext cx="2157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sz="2400"/>
              <a:t> Интернет</a:t>
            </a:r>
          </a:p>
        </p:txBody>
      </p:sp>
      <p:sp>
        <p:nvSpPr>
          <p:cNvPr id="100364" name="Rectangle 12"/>
          <p:cNvSpPr>
            <a:spLocks noChangeArrowheads="1"/>
          </p:cNvSpPr>
          <p:nvPr/>
        </p:nvSpPr>
        <p:spPr bwMode="auto">
          <a:xfrm>
            <a:off x="5219700" y="3789363"/>
            <a:ext cx="1412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sz="2400"/>
              <a:t> Блютуз</a:t>
            </a:r>
          </a:p>
        </p:txBody>
      </p:sp>
      <p:sp>
        <p:nvSpPr>
          <p:cNvPr id="100365" name="Rectangle 13"/>
          <p:cNvSpPr>
            <a:spLocks noChangeArrowheads="1"/>
          </p:cNvSpPr>
          <p:nvPr/>
        </p:nvSpPr>
        <p:spPr bwMode="auto">
          <a:xfrm>
            <a:off x="5292725" y="4365625"/>
            <a:ext cx="1395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ru-RU" b="1"/>
              <a:t> </a:t>
            </a:r>
            <a:r>
              <a:rPr lang="ru-RU" sz="2400"/>
              <a:t>Музыка</a:t>
            </a:r>
          </a:p>
        </p:txBody>
      </p:sp>
      <p:sp>
        <p:nvSpPr>
          <p:cNvPr id="100366" name="Rectangle 14"/>
          <p:cNvSpPr>
            <a:spLocks noChangeArrowheads="1"/>
          </p:cNvSpPr>
          <p:nvPr/>
        </p:nvSpPr>
        <p:spPr bwMode="auto">
          <a:xfrm>
            <a:off x="5219700" y="4941888"/>
            <a:ext cx="2395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sz="2400"/>
              <a:t>Автонавигатор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0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7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140"/>
                            </p:stCondLst>
                            <p:childTnLst>
                              <p:par>
                                <p:cTn id="19" presetID="27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003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003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003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12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220"/>
                            </p:stCondLst>
                            <p:childTnLst>
                              <p:par>
                                <p:cTn id="31" presetID="27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160"/>
                            </p:stCondLst>
                            <p:childTnLst>
                              <p:par>
                                <p:cTn id="37" presetID="27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20"/>
                            </p:stCondLst>
                            <p:childTnLst>
                              <p:par>
                                <p:cTn id="43" presetID="27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800"/>
                            </p:stCondLst>
                            <p:childTnLst>
                              <p:par>
                                <p:cTn id="49" presetID="27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1" dur="80"/>
                                        <p:tgtEl>
                                          <p:spTgt spid="1003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2" dur="80"/>
                                        <p:tgtEl>
                                          <p:spTgt spid="1003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80"/>
                                        <p:tgtEl>
                                          <p:spTgt spid="1003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580"/>
                            </p:stCondLst>
                            <p:childTnLst>
                              <p:par>
                                <p:cTn id="55" presetID="27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1003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1003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1003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8" grpId="0"/>
      <p:bldP spid="100359" grpId="0"/>
      <p:bldP spid="100360" grpId="0"/>
      <p:bldP spid="100361" grpId="0"/>
      <p:bldP spid="100362" grpId="0"/>
      <p:bldP spid="100363" grpId="0"/>
      <p:bldP spid="100364" grpId="0"/>
      <p:bldP spid="100365" grpId="0"/>
      <p:bldP spid="10036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2233" y="607621"/>
            <a:ext cx="83529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Сотовый телефон.</a:t>
            </a:r>
          </a:p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 Вред или польза?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6050" y="2924944"/>
            <a:ext cx="3162647" cy="3162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852936"/>
            <a:ext cx="4276782" cy="285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552298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8244408" y="404664"/>
            <a:ext cx="648072" cy="144016"/>
          </a:xfrm>
        </p:spPr>
        <p:txBody>
          <a:bodyPr>
            <a:normAutofit fontScale="90000"/>
          </a:bodyPr>
          <a:lstStyle/>
          <a:p>
            <a:pPr eaLnBrk="1" hangingPunct="1"/>
            <a:endParaRPr lang="ru-RU" sz="8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800" b="1" dirty="0" smtClean="0">
                <a:solidFill>
                  <a:srgbClr val="C00000"/>
                </a:solidFill>
              </a:rPr>
              <a:t>ПЛЮСЫ</a:t>
            </a:r>
            <a:r>
              <a:rPr lang="ru-RU" sz="3800" dirty="0" smtClean="0">
                <a:solidFill>
                  <a:srgbClr val="C00000"/>
                </a:solidFill>
              </a:rPr>
              <a:t> </a:t>
            </a:r>
            <a:r>
              <a:rPr lang="ru-RU" sz="3800" b="1" dirty="0" smtClean="0">
                <a:solidFill>
                  <a:srgbClr val="C00000"/>
                </a:solidFill>
              </a:rPr>
              <a:t> СОТОВОЙ СВЯЗИ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sz="3300" b="1" dirty="0" smtClean="0">
                <a:solidFill>
                  <a:srgbClr val="002060"/>
                </a:solidFill>
              </a:rPr>
              <a:t>1.Расширяет общение между людьми.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300" b="1" dirty="0" smtClean="0">
                <a:solidFill>
                  <a:srgbClr val="002060"/>
                </a:solidFill>
              </a:rPr>
              <a:t>2.Дает возможность родителям всегда знать, где находится ребенок.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300" b="1" dirty="0" smtClean="0">
                <a:solidFill>
                  <a:srgbClr val="002060"/>
                </a:solidFill>
              </a:rPr>
              <a:t>3.Гарантирует безопасность школьника: тревожные кнопки в МЧС, в милицию.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300" b="1" dirty="0" smtClean="0">
                <a:solidFill>
                  <a:srgbClr val="002060"/>
                </a:solidFill>
              </a:rPr>
              <a:t>4.Способствует получению новой информации через Интернет.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300" b="1" dirty="0" smtClean="0">
                <a:solidFill>
                  <a:srgbClr val="002060"/>
                </a:solidFill>
              </a:rPr>
              <a:t>5.Телефон оснащен калькулятором, будильником, часами, фонариком, фотокамерой, которые можно в нужное время использовать.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6148" name="Picture 2" descr="C:\Documents and Settings\User\Рабочий стол\лариса\картинки\аниме\aniwarn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6750" y="21431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700808"/>
            <a:ext cx="8229600" cy="5786438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600" b="1" dirty="0" smtClean="0">
                <a:solidFill>
                  <a:srgbClr val="C00000"/>
                </a:solidFill>
              </a:rPr>
              <a:t>МИНУСЫ</a:t>
            </a:r>
            <a:r>
              <a:rPr lang="ru-RU" sz="4600" dirty="0" smtClean="0">
                <a:solidFill>
                  <a:srgbClr val="C00000"/>
                </a:solidFill>
              </a:rPr>
              <a:t>  </a:t>
            </a:r>
            <a:r>
              <a:rPr lang="ru-RU" sz="4600" b="1" dirty="0" smtClean="0">
                <a:solidFill>
                  <a:srgbClr val="C00000"/>
                </a:solidFill>
              </a:rPr>
              <a:t>СОТОВОЙ СВЯЗИ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rgbClr val="002060"/>
                </a:solidFill>
              </a:rPr>
              <a:t>1.Мелодии, звучащие на уроках, и посылаемые SMS отвлекают учеников от урока и мешают учителям.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rgbClr val="002060"/>
                </a:solidFill>
              </a:rPr>
              <a:t>2.Прослушивание музыки или беседа по телефону делает человека рассеянным. На улице такие люди в несколько раз чаще остальных пешеходов попадают под машину.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rgbClr val="002060"/>
                </a:solidFill>
              </a:rPr>
              <a:t>3.Чаще случаются аварии, если еще и водитель во время движения разговаривал по телефону.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rgbClr val="002060"/>
                </a:solidFill>
              </a:rPr>
              <a:t>4.Наличие сотовых телефонов провоцирует кражи.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rgbClr val="002060"/>
                </a:solidFill>
              </a:rPr>
              <a:t> 5.На частые разговоры и SMS-переписки нужны дополнительные денежные затраты (порой и не малые!).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rgbClr val="002060"/>
                </a:solidFill>
              </a:rPr>
              <a:t> 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7172" name="Picture 2" descr="C:\Documents and Settings\User\Рабочий стол\лариса\картинки\аниме\aniwarn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5313" y="28575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71934" y="285728"/>
            <a:ext cx="511563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Какой вред наносит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сотовый телефон организму ?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2" name="Picture 4" descr="http://t2.gstatic.com/images?q=tbn:ANd9GcRWhhy3sEEltE0U4PcZz9-3NXiB1hSmWaa37Nc5ycVaO0ec8U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4357694"/>
            <a:ext cx="2219325" cy="2057401"/>
          </a:xfrm>
          <a:prstGeom prst="rect">
            <a:avLst/>
          </a:prstGeom>
          <a:noFill/>
        </p:spPr>
      </p:pic>
      <p:pic>
        <p:nvPicPr>
          <p:cNvPr id="22534" name="Picture 6" descr="http://www.allwomens.ru/uploads/posts/2011-07/vliyanie-sotovyh-telefonov-na-organizm-chelove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391680"/>
            <a:ext cx="4643470" cy="496627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620688"/>
            <a:ext cx="87467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Венгерские исследователи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представили данные о возможности развития опухоли головного мозга у пользователей сотовых телефонов. 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23528" y="2929305"/>
            <a:ext cx="856895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Ученые исследовали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воздействие излучения мобильного телефона на крыс в возрасте от 12 до 26 недель, чей мозг находится в той же стадии развития, что и мозг подростков. Через 50 дней исследователи обнаружили множество мертвых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мозговых клеток у крыс. Сходство между мозгом крысы и человека дает ученым повод предположить, что схожие эффекты сотовый телефон оказывает и на людей.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5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79512" y="764000"/>
            <a:ext cx="835292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итогам исследований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ученых Норвегии и Дании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был сделан вывод, что пользователи сотовой связи больше всех подвержены сонливости, раздражительности, эти люди чаще всех жалуются на головные боли.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4665" y="2708920"/>
            <a:ext cx="88093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</a:p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Сотовый телефон влияет на активность мозга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80" name="Picture 4" descr="http://da-med.ru/img/disease/18798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4429132"/>
            <a:ext cx="2192008" cy="214311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7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539552" y="373062"/>
            <a:ext cx="739003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3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Ученые обнаружили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что риск развития опухоли в том ухе, к которому прикладывается мобильный телефон, в четыре раза выше.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0100" y="1857364"/>
            <a:ext cx="695478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Вывод: </a:t>
            </a:r>
          </a:p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Мобильный телефон влияет на слух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7" name="Picture 3" descr="http://mastersluha.ru/upload/beregi_sluh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3105126"/>
            <a:ext cx="3571900" cy="35719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467544" y="500042"/>
            <a:ext cx="849694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Российский профессор Игорь Беляев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 время опыта включал телефон рядом с пробирками с человеческой кровью. </a:t>
            </a: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Через час кровь в нескольких из них «закипела»! </a:t>
            </a: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не нагревалась, - объясняет исследователь. </a:t>
            </a: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Но клетки крови, лимфоциты, вели себя, как если бы у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человека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был очень сильный жар - 44 градуса». </a:t>
            </a: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Эффект «теплового шока» сохранялся 72 часа.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3714752"/>
            <a:ext cx="81439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Вывод: </a:t>
            </a:r>
          </a:p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Мобильный телефон влияет на кровь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1" name="Picture 3" descr="http://2.bp.blogspot.com/_NfA9vYZSDXQ/TULuH_p3rOI/AAAAAAAAAIg/xpNXHM7LorM/s1600/donor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4764531"/>
            <a:ext cx="1481129" cy="209346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500" name="Picture 4" descr="admupload_1269509324_Risunok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84984"/>
            <a:ext cx="2843808" cy="2946538"/>
          </a:xfrm>
          <a:prstGeom prst="rect">
            <a:avLst/>
          </a:prstGeom>
          <a:noFill/>
        </p:spPr>
      </p:pic>
      <p:pic>
        <p:nvPicPr>
          <p:cNvPr id="106501" name="Picture 5" descr="yuckypho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4704"/>
            <a:ext cx="3384550" cy="2538413"/>
          </a:xfrm>
          <a:prstGeom prst="rect">
            <a:avLst/>
          </a:prstGeom>
          <a:noFill/>
        </p:spPr>
      </p:pic>
      <p:pic>
        <p:nvPicPr>
          <p:cNvPr id="106502" name="Picture 6" descr="3344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3429000"/>
            <a:ext cx="2592288" cy="2520280"/>
          </a:xfrm>
          <a:prstGeom prst="rect">
            <a:avLst/>
          </a:prstGeom>
          <a:noFill/>
        </p:spPr>
      </p:pic>
      <p:sp>
        <p:nvSpPr>
          <p:cNvPr id="106503" name="Text Box 7"/>
          <p:cNvSpPr txBox="1">
            <a:spLocks noChangeArrowheads="1"/>
          </p:cNvSpPr>
          <p:nvPr/>
        </p:nvSpPr>
        <p:spPr bwMode="auto">
          <a:xfrm>
            <a:off x="0" y="260350"/>
            <a:ext cx="63722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dirty="0"/>
              <a:t>Распространитель инфекций</a:t>
            </a:r>
          </a:p>
        </p:txBody>
      </p:sp>
      <p:sp>
        <p:nvSpPr>
          <p:cNvPr id="106504" name="Text Box 8"/>
          <p:cNvSpPr txBox="1">
            <a:spLocks noChangeArrowheads="1"/>
          </p:cNvSpPr>
          <p:nvPr/>
        </p:nvSpPr>
        <p:spPr bwMode="auto">
          <a:xfrm>
            <a:off x="6084168" y="260649"/>
            <a:ext cx="3059832" cy="689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600" dirty="0"/>
              <a:t>На корпусе мобильного телефона нашли больше бактерий, чем на дверных ручках, клавиатурах, подошвах обуви и даже сиденьях туалета. </a:t>
            </a:r>
            <a:r>
              <a:rPr lang="ru-RU" sz="2600" dirty="0" smtClean="0"/>
              <a:t> </a:t>
            </a:r>
          </a:p>
          <a:p>
            <a:pPr>
              <a:spcBef>
                <a:spcPct val="50000"/>
              </a:spcBef>
            </a:pPr>
            <a:r>
              <a:rPr lang="ru-RU" sz="2600" dirty="0" smtClean="0">
                <a:solidFill>
                  <a:srgbClr val="FF0000"/>
                </a:solidFill>
              </a:rPr>
              <a:t>ВЫВОД:  Мобильный телефон является разносчиком бактерий!                </a:t>
            </a:r>
          </a:p>
          <a:p>
            <a:pPr>
              <a:spcBef>
                <a:spcPct val="50000"/>
              </a:spcBef>
            </a:pPr>
            <a:endParaRPr lang="ru-RU" sz="2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65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autoRev="1" fill="hold"/>
                                        <p:tgtEl>
                                          <p:spTgt spid="1065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70B3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500" autoRev="1" fill="hold"/>
                                        <p:tgtEl>
                                          <p:spTgt spid="1065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70B3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autoRev="1" fill="hold"/>
                                        <p:tgtEl>
                                          <p:spTgt spid="1065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300"/>
                            </p:stCondLst>
                            <p:childTnLst>
                              <p:par>
                                <p:cTn id="1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106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300"/>
                            </p:stCondLst>
                            <p:childTnLst>
                              <p:par>
                                <p:cTn id="1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106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300"/>
                            </p:stCondLst>
                            <p:childTnLst>
                              <p:par>
                                <p:cTn id="2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2000"/>
                                        <p:tgtEl>
                                          <p:spTgt spid="106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6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3" grpId="0" build="allAtOnce"/>
      <p:bldP spid="10650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0"/>
            <a:ext cx="85011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Правила пользования мобильным телефоном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1133357"/>
            <a:ext cx="9144000" cy="421653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Чем короче разговор, тем безопаснее для здоровья.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Дождитесь соединения, прежде чем подносить телефон к голове.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Старайтесь носить телефон как можно дальше от жизненно важных органов.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Пользуйтесь гарнитурами и системами "свободные руки", чтобы держать сотовый телефон подальше от головы и тем самым уменьшить его воздействие.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9" name="Picture 3" descr="http://vestnik-lesnoy.ru/wp-content/uploads/2011/09/exclamation-poin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4863500"/>
            <a:ext cx="2000264" cy="19945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391384"/>
            <a:ext cx="9144000" cy="390876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При покупке выбирайте телефон с меньшей мощностью излучения.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При разговоре снимите очки с металлической оправой.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 Старайтесь не разговаривать в закрытом пространстве (автомобиле, лифте, поезде, гараже и др.).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 Не пользуйтесь мобильным телефоном во время грозы.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9.  Не пользуйтесь мобильным телефоном во время пересечения проезжей части.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3" name="Picture 3" descr="http://vestnik-lesnoy.ru/wp-content/uploads/2011/09/exclamation-poin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4373372"/>
            <a:ext cx="2143140" cy="213696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z="3600" b="1" dirty="0" smtClean="0">
                <a:solidFill>
                  <a:srgbClr val="C00000"/>
                </a:solidFill>
              </a:rPr>
              <a:t>Меры профилактики и защиты</a:t>
            </a:r>
            <a:endParaRPr lang="ru-RU" dirty="0" smtClean="0"/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Во время сна выключайте телефон и убирайте подальше от спального места.</a:t>
            </a:r>
          </a:p>
          <a:p>
            <a:pPr eaLnBrk="1" hangingPunct="1">
              <a:buFont typeface="Arial" charset="0"/>
              <a:buNone/>
            </a:pPr>
            <a:endParaRPr lang="ru-RU" sz="2800" b="1" dirty="0" smtClean="0">
              <a:solidFill>
                <a:srgbClr val="00206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Используйте для телефонов чехлы из уникального материала, который ослабляет электромагнитное излучение в 500-1000 раз. </a:t>
            </a:r>
          </a:p>
          <a:p>
            <a:pPr eaLnBrk="1" hangingPunct="1"/>
            <a:endParaRPr lang="ru-RU" sz="2800" b="1" dirty="0" smtClean="0">
              <a:solidFill>
                <a:srgbClr val="002060"/>
              </a:solidFill>
            </a:endParaRPr>
          </a:p>
          <a:p>
            <a:pPr eaLnBrk="1" hangingPunct="1"/>
            <a:endParaRPr lang="ru-RU" sz="2800" dirty="0" smtClean="0"/>
          </a:p>
          <a:p>
            <a:pPr eaLnBrk="1" hangingPunct="1"/>
            <a:endParaRPr lang="ru-RU" sz="2800" dirty="0" smtClean="0"/>
          </a:p>
        </p:txBody>
      </p:sp>
      <p:pic>
        <p:nvPicPr>
          <p:cNvPr id="12292" name="Picture 2" descr="C:\Documents and Settings\User\Рабочий стол\лариса\картинки\аниме\aniwarn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6750" y="21431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899592" y="1"/>
            <a:ext cx="777609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 </a:t>
            </a:r>
            <a:r>
              <a:rPr lang="ru-RU" sz="3200" dirty="0" smtClean="0"/>
              <a:t>м</a:t>
            </a:r>
            <a:r>
              <a:rPr lang="ru-RU" sz="2800" dirty="0" smtClean="0"/>
              <a:t>обильный </a:t>
            </a:r>
            <a:r>
              <a:rPr lang="ru-RU" sz="2800" dirty="0"/>
              <a:t>телефон оказывает вредное воздействие и многие об этом не задумываются. </a:t>
            </a:r>
          </a:p>
        </p:txBody>
      </p:sp>
      <p:pic>
        <p:nvPicPr>
          <p:cNvPr id="4098" name="Picture 2" descr="C:\Documents and Settings\Оксана\Рабочий стол\физика. конкурс\Новая папка (2)\Mobilnie_ludi_1-9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338" y="1844675"/>
            <a:ext cx="2559050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844675"/>
            <a:ext cx="2519363" cy="172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525" y="3933825"/>
            <a:ext cx="2916238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213" y="4508500"/>
            <a:ext cx="272732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7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2138" y="2060575"/>
            <a:ext cx="2516187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2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2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95536" y="115471"/>
            <a:ext cx="8496944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Главный государственный санитарный врач России Геннадий Онищенко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настоятельно рекомендовал ограничить использование мобильных телефонов подростками в возрасте до 18 лет.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83768" y="2996952"/>
            <a:ext cx="3024336" cy="3024336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3" name="Picture 5" descr="малыш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924944"/>
            <a:ext cx="3671888" cy="2900363"/>
          </a:xfrm>
          <a:prstGeom prst="rect">
            <a:avLst/>
          </a:prstGeom>
          <a:noFill/>
        </p:spPr>
      </p:pic>
      <p:sp>
        <p:nvSpPr>
          <p:cNvPr id="109574" name="Text Box 6"/>
          <p:cNvSpPr txBox="1">
            <a:spLocks noChangeArrowheads="1"/>
          </p:cNvSpPr>
          <p:nvPr/>
        </p:nvSpPr>
        <p:spPr bwMode="auto">
          <a:xfrm>
            <a:off x="468313" y="3357562"/>
            <a:ext cx="453573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dirty="0"/>
              <a:t>Дети подвергаются более жесткому и обширному электромагнитному воздействию, чем </a:t>
            </a:r>
            <a:r>
              <a:rPr lang="ru-RU" sz="2400" dirty="0" smtClean="0"/>
              <a:t>взрослые.</a:t>
            </a:r>
            <a:endParaRPr lang="ru-RU" sz="2400" dirty="0"/>
          </a:p>
        </p:txBody>
      </p:sp>
      <p:sp>
        <p:nvSpPr>
          <p:cNvPr id="109575" name="Text Box 7"/>
          <p:cNvSpPr txBox="1">
            <a:spLocks noChangeArrowheads="1"/>
          </p:cNvSpPr>
          <p:nvPr/>
        </p:nvSpPr>
        <p:spPr bwMode="auto">
          <a:xfrm>
            <a:off x="4427538" y="476250"/>
            <a:ext cx="4176712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/>
              <a:t>Подарив ребёнку мобильный телефон, вы превращаете его в… антенну! </a:t>
            </a:r>
          </a:p>
          <a:p>
            <a:pPr>
              <a:spcBef>
                <a:spcPct val="50000"/>
              </a:spcBef>
            </a:pPr>
            <a:endParaRPr lang="ru-RU" sz="2400"/>
          </a:p>
        </p:txBody>
      </p:sp>
      <p:pic>
        <p:nvPicPr>
          <p:cNvPr id="1026" name="Picture 2" descr="C:\Users\Ксения\Desktop\тел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620688"/>
            <a:ext cx="2448272" cy="251716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9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4" grpId="0"/>
      <p:bldP spid="10957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Text Box 4"/>
          <p:cNvSpPr txBox="1">
            <a:spLocks noChangeArrowheads="1"/>
          </p:cNvSpPr>
          <p:nvPr/>
        </p:nvSpPr>
        <p:spPr bwMode="auto">
          <a:xfrm>
            <a:off x="5148064" y="692696"/>
            <a:ext cx="3745111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u="sng" dirty="0"/>
              <a:t>Эксперимент.</a:t>
            </a:r>
            <a:r>
              <a:rPr lang="ru-RU" sz="2400" dirty="0"/>
              <a:t> </a:t>
            </a:r>
            <a:endParaRPr lang="ru-RU" sz="2400" dirty="0" smtClean="0"/>
          </a:p>
          <a:p>
            <a:pPr>
              <a:spcBef>
                <a:spcPct val="50000"/>
              </a:spcBef>
            </a:pPr>
            <a:r>
              <a:rPr lang="ru-RU" sz="2400" dirty="0" smtClean="0"/>
              <a:t>В </a:t>
            </a:r>
            <a:r>
              <a:rPr lang="ru-RU" sz="2400" dirty="0"/>
              <a:t>Московском институте биофизики профессор Юрий Григорьев сделал два инкубатора. В каждый положил по 63 яйца. Над одним «птичьим домиком» </a:t>
            </a:r>
            <a:r>
              <a:rPr lang="ru-RU" sz="2400" dirty="0" smtClean="0"/>
              <a:t>телефон </a:t>
            </a:r>
            <a:r>
              <a:rPr lang="ru-RU" sz="2400" dirty="0"/>
              <a:t>работал в таком режиме: </a:t>
            </a:r>
            <a:r>
              <a:rPr lang="ru-RU" sz="2400" dirty="0" smtClean="0"/>
              <a:t>полторы </a:t>
            </a:r>
            <a:r>
              <a:rPr lang="ru-RU" sz="2400" dirty="0"/>
              <a:t>минуты включен, полминуты выключен. Вылупились </a:t>
            </a:r>
            <a:r>
              <a:rPr lang="ru-RU" sz="2400" dirty="0" smtClean="0"/>
              <a:t>всего </a:t>
            </a:r>
            <a:r>
              <a:rPr lang="ru-RU" sz="2400" dirty="0"/>
              <a:t>16 птичек, которые «слушали» телефон! </a:t>
            </a:r>
            <a:r>
              <a:rPr lang="ru-RU" sz="2400" dirty="0" smtClean="0"/>
              <a:t>В другом инкубаторе появился 51 птенец.</a:t>
            </a:r>
            <a:endParaRPr lang="ru-RU" sz="2400" dirty="0"/>
          </a:p>
        </p:txBody>
      </p:sp>
      <p:pic>
        <p:nvPicPr>
          <p:cNvPr id="108549" name="Picture 2" descr="C:\Users\пользователь\Desktop\ШКОЛА\cip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1628800"/>
            <a:ext cx="460851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1981200" y="305435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ru-RU" sz="2400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2209800" y="457200"/>
            <a:ext cx="5410200" cy="1044575"/>
          </a:xfrm>
          <a:prstGeom prst="rect">
            <a:avLst/>
          </a:prstGeom>
          <a:noFill/>
          <a:ln w="38100" cmpd="dbl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6000">
                <a:solidFill>
                  <a:srgbClr val="FF3300"/>
                </a:solidFill>
                <a:latin typeface="Arial Black" pitchFamily="34" charset="0"/>
              </a:rPr>
              <a:t>« опасен "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2133600" y="320675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ru-RU" sz="2400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2286000" y="335915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ru-RU" sz="2400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990600" y="28956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ru-RU" sz="2400"/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838200" y="19050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ru-RU" sz="2400"/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2438400" y="351155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ru-RU" sz="2400"/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3810000" y="29718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endParaRPr lang="ru-RU" sz="2400"/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3124200" y="1828800"/>
            <a:ext cx="2590800" cy="1676400"/>
          </a:xfrm>
          <a:prstGeom prst="rect">
            <a:avLst/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algn="ctr"/>
            <a:r>
              <a:rPr lang="ru-RU" sz="2800"/>
              <a:t>Ослабляет</a:t>
            </a:r>
          </a:p>
          <a:p>
            <a:pPr algn="ctr"/>
            <a:r>
              <a:rPr lang="ru-RU" sz="2800"/>
              <a:t> иммунитет</a:t>
            </a:r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4876800" y="3716338"/>
            <a:ext cx="4114800" cy="1828800"/>
          </a:xfrm>
          <a:prstGeom prst="rect">
            <a:avLst/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algn="ctr"/>
            <a:r>
              <a:rPr lang="ru-RU" sz="2800"/>
              <a:t>Способствует </a:t>
            </a:r>
          </a:p>
          <a:p>
            <a:pPr algn="ctr"/>
            <a:r>
              <a:rPr lang="ru-RU" sz="2800"/>
              <a:t>возникновению </a:t>
            </a:r>
          </a:p>
          <a:p>
            <a:pPr algn="ctr"/>
            <a:r>
              <a:rPr lang="ru-RU" sz="2800"/>
              <a:t>онкологических </a:t>
            </a:r>
          </a:p>
          <a:p>
            <a:pPr algn="ctr"/>
            <a:r>
              <a:rPr lang="ru-RU" sz="2800"/>
              <a:t>заболеваний</a:t>
            </a:r>
          </a:p>
        </p:txBody>
      </p:sp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323850" y="3644900"/>
            <a:ext cx="3962400" cy="1752600"/>
          </a:xfrm>
          <a:prstGeom prst="rect">
            <a:avLst/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pPr algn="ctr"/>
            <a:r>
              <a:rPr lang="ru-RU" sz="2800"/>
              <a:t>Вызывает </a:t>
            </a:r>
          </a:p>
          <a:p>
            <a:pPr algn="ctr"/>
            <a:r>
              <a:rPr lang="ru-RU" sz="2800"/>
              <a:t>нарушение сна, памяти,</a:t>
            </a:r>
          </a:p>
          <a:p>
            <a:pPr algn="ctr"/>
            <a:r>
              <a:rPr lang="ru-RU" sz="2800"/>
              <a:t>головные боли</a:t>
            </a:r>
          </a:p>
        </p:txBody>
      </p:sp>
      <p:sp>
        <p:nvSpPr>
          <p:cNvPr id="18445" name="Line 13"/>
          <p:cNvSpPr>
            <a:spLocks noChangeShapeType="1"/>
          </p:cNvSpPr>
          <p:nvPr/>
        </p:nvSpPr>
        <p:spPr bwMode="auto">
          <a:xfrm flipH="1">
            <a:off x="2133600" y="1524000"/>
            <a:ext cx="762000" cy="2057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46" name="Line 14"/>
          <p:cNvSpPr>
            <a:spLocks noChangeShapeType="1"/>
          </p:cNvSpPr>
          <p:nvPr/>
        </p:nvSpPr>
        <p:spPr bwMode="auto">
          <a:xfrm>
            <a:off x="4572000" y="1524000"/>
            <a:ext cx="0" cy="30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47" name="Line 15"/>
          <p:cNvSpPr>
            <a:spLocks noChangeShapeType="1"/>
          </p:cNvSpPr>
          <p:nvPr/>
        </p:nvSpPr>
        <p:spPr bwMode="auto">
          <a:xfrm>
            <a:off x="6019800" y="1524000"/>
            <a:ext cx="784225" cy="2120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843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nimBg="1"/>
      <p:bldP spid="18442" grpId="0" animBg="1"/>
      <p:bldP spid="18443" grpId="0" animBg="1"/>
      <p:bldP spid="18444" grpId="0" animBg="1"/>
      <p:bldP spid="18445" grpId="0" animBg="1"/>
      <p:bldP spid="18446" grpId="0" animBg="1"/>
      <p:bldP spid="1844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-214338"/>
            <a:ext cx="759619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ln w="500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Мобильные  зависимости :</a:t>
            </a:r>
            <a:endParaRPr lang="ru-RU" dirty="0">
              <a:ln w="500"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85926"/>
            <a:ext cx="3929090" cy="2928958"/>
          </a:xfrm>
        </p:spPr>
        <p:txBody>
          <a:bodyPr>
            <a:noAutofit/>
          </a:bodyPr>
          <a:lstStyle/>
          <a:p>
            <a:pPr marL="274320" indent="-274320" fontAlgn="auto">
              <a:spcBef>
                <a:spcPts val="1200"/>
              </a:spcBef>
              <a:spcAft>
                <a:spcPts val="600"/>
              </a:spcAft>
              <a:buFont typeface="Wingdings 2"/>
              <a:buChar char=""/>
              <a:defRPr/>
            </a:pPr>
            <a:r>
              <a:rPr lang="ru-RU" sz="2800" kern="0" spc="100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Беспокойство по поводу отсутствия телефона</a:t>
            </a:r>
          </a:p>
          <a:p>
            <a:pPr marL="274320" indent="-274320" fontAlgn="auto">
              <a:spcBef>
                <a:spcPts val="1200"/>
              </a:spcBef>
              <a:spcAft>
                <a:spcPts val="600"/>
              </a:spcAft>
              <a:buFont typeface="Wingdings 2"/>
              <a:buChar char=""/>
              <a:defRPr/>
            </a:pPr>
            <a:r>
              <a:rPr lang="ru-RU" sz="2800" kern="0" spc="100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SMS-мания</a:t>
            </a:r>
          </a:p>
          <a:p>
            <a:pPr marL="274320" indent="-274320" fontAlgn="auto">
              <a:spcBef>
                <a:spcPts val="1200"/>
              </a:spcBef>
              <a:spcAft>
                <a:spcPts val="600"/>
              </a:spcAft>
              <a:buFont typeface="Wingdings 2"/>
              <a:buChar char=""/>
              <a:defRPr/>
            </a:pPr>
            <a:r>
              <a:rPr lang="ru-RU" sz="2800" kern="0" spc="100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Информационная мания</a:t>
            </a:r>
          </a:p>
          <a:p>
            <a:pPr marL="274320" indent="-274320" fontAlgn="auto">
              <a:spcBef>
                <a:spcPts val="1200"/>
              </a:spcBef>
              <a:spcAft>
                <a:spcPts val="600"/>
              </a:spcAft>
              <a:buFont typeface="Wingdings 2"/>
              <a:buChar char=""/>
              <a:defRPr/>
            </a:pPr>
            <a:r>
              <a:rPr lang="ru-RU" sz="2800" kern="0" spc="100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Звуковые галлюцинации</a:t>
            </a:r>
          </a:p>
        </p:txBody>
      </p:sp>
      <p:pic>
        <p:nvPicPr>
          <p:cNvPr id="1638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3" y="1428750"/>
            <a:ext cx="3328987" cy="480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99792" y="2492896"/>
            <a:ext cx="5987008" cy="4637112"/>
          </a:xfrm>
        </p:spPr>
        <p:txBody>
          <a:bodyPr>
            <a:normAutofit fontScale="77500" lnSpcReduction="20000"/>
          </a:bodyPr>
          <a:lstStyle/>
          <a:p>
            <a:pPr marL="0" lvl="0" indent="450850"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Ученые из Великобритании выделили три типа владельцев сотовых телефонов: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lvl="0" indent="45085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«Киборги» - считают телефон своим продолжением, чуть ли не частью тела, не могут без него обходиться.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lvl="0" indent="45085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«Протезированные» - жить без «трубы» в принципе могут, но испытывают при этом дискомфорт.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lvl="0" indent="45085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«Непривязанные» - для них телефон это просто телефон, не больше, чтобы звонить, когда действительно нужно.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849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72816"/>
            <a:ext cx="230425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836712"/>
            <a:ext cx="4464496" cy="1538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428625"/>
            <a:ext cx="8229600" cy="56261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b="1" dirty="0" smtClean="0">
                <a:solidFill>
                  <a:srgbClr val="C00000"/>
                </a:solidFill>
              </a:rPr>
              <a:t>Мобильный этикет</a:t>
            </a:r>
            <a:endParaRPr lang="ru-RU" sz="36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b="1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 Снижайте громкость голоса, когда разговариваете.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b="1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 Выключайте свои мобильные телефоны во время занятий в школе.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b="1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	Выключайте телефон или переводите его в беззвучный режим на спектаклях, киносеансах, концертах, в музеях и выставочных залах.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b="1"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 Используйте телефон в общественном транспорте и в общественных местах  с наименьшим уровнем громкости звука.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i-main-pic" descr="Картинка 45 из 10519">
            <a:hlinkClick r:id="rId2"/>
          </p:cNvPr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3803650" y="1412875"/>
            <a:ext cx="5340350" cy="544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WordArt 4"/>
          <p:cNvSpPr>
            <a:spLocks noChangeArrowheads="1" noChangeShapeType="1" noTextEdit="1"/>
          </p:cNvSpPr>
          <p:nvPr/>
        </p:nvSpPr>
        <p:spPr bwMode="auto">
          <a:xfrm>
            <a:off x="250825" y="1844675"/>
            <a:ext cx="3457575" cy="4321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66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Спасибо </a:t>
            </a:r>
          </a:p>
          <a:p>
            <a:pPr algn="ctr"/>
            <a:r>
              <a:rPr lang="ru-RU" sz="3600" b="1" i="1" kern="1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66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за </a:t>
            </a:r>
          </a:p>
          <a:p>
            <a:pPr algn="ctr"/>
            <a:r>
              <a:rPr lang="ru-RU" sz="3600" b="1" i="1" kern="1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66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внимание!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472</TotalTime>
  <Words>848</Words>
  <Application>Microsoft Office PowerPoint</Application>
  <PresentationFormat>Экран (4:3)</PresentationFormat>
  <Paragraphs>113</Paragraphs>
  <Slides>24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Трек</vt:lpstr>
      <vt:lpstr>ПОЛЬЗА И ВРЕД МОБИЛЬНОГО ТЕЛЕФОНА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Меры профилактики и защиты</vt:lpstr>
      <vt:lpstr>Слайд 16</vt:lpstr>
      <vt:lpstr>Слайд 17</vt:lpstr>
      <vt:lpstr>Слайд 18</vt:lpstr>
      <vt:lpstr>Слайд 19</vt:lpstr>
      <vt:lpstr>Слайд 20</vt:lpstr>
      <vt:lpstr>Мобильные  зависимости :</vt:lpstr>
      <vt:lpstr>Слайд 22</vt:lpstr>
      <vt:lpstr>Слайд 23</vt:lpstr>
      <vt:lpstr>Слайд 24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Польза и вред  мобильного телефона</dc:title>
  <dc:creator>Ксения</dc:creator>
  <cp:lastModifiedBy>Microsoft</cp:lastModifiedBy>
  <cp:revision>82</cp:revision>
  <dcterms:created xsi:type="dcterms:W3CDTF">2012-11-06T16:43:29Z</dcterms:created>
  <dcterms:modified xsi:type="dcterms:W3CDTF">2020-09-24T08:45:03Z</dcterms:modified>
</cp:coreProperties>
</file>