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6858000" cy="9906000" type="A4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>
          <p15:clr>
            <a:srgbClr val="A4A3A4"/>
          </p15:clr>
        </p15:guide>
        <p15:guide id="2" pos="217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3114" y="6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156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3BFC3-CFFA-4209-9ABB-379CE5FC8DAE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55908-FC0F-43F1-B4C6-ADDF56273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168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r">
              <a:defRPr sz="1200"/>
            </a:lvl1pPr>
          </a:lstStyle>
          <a:p>
            <a:fld id="{E7846655-82CD-47F4-B1C9-59E37717CDA1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750888"/>
            <a:ext cx="26019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8" rIns="92437" bIns="4621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2437" tIns="46218" rIns="92437" bIns="4621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517547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r">
              <a:defRPr sz="1200"/>
            </a:lvl1pPr>
          </a:lstStyle>
          <a:p>
            <a:fld id="{16A8B00D-1134-44A6-BE02-B2AC674CD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30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43125" y="750888"/>
            <a:ext cx="26019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8B00D-1134-44A6-BE02-B2AC674CDC6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82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43125" y="750888"/>
            <a:ext cx="26019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A8B00D-1134-44A6-BE02-B2AC674CDC6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189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13593">
            <a:off x="281045" y="7769746"/>
            <a:ext cx="2238162" cy="176686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157" y="6105128"/>
            <a:ext cx="3009019" cy="208316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597744">
            <a:off x="2951841" y="7500957"/>
            <a:ext cx="3693819" cy="193942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25949">
            <a:off x="4664669" y="5069308"/>
            <a:ext cx="1766489" cy="24470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6114280" y="1971055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06556" y="56456"/>
            <a:ext cx="53514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>
                <a:solidFill>
                  <a:srgbClr val="1916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1StfudA 0"/>
              </a:rPr>
              <a:t>«АСТРАХАН АУЫЛЫ,</a:t>
            </a:r>
          </a:p>
          <a:p>
            <a:pPr algn="ctr"/>
            <a:r>
              <a:rPr lang="ru-RU" sz="2400" b="1" cap="all" dirty="0">
                <a:solidFill>
                  <a:srgbClr val="1916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1StfudA 0"/>
              </a:rPr>
              <a:t>АГРОТЕХНИКАЛЫҚ </a:t>
            </a:r>
            <a:r>
              <a:rPr lang="ru-RU" sz="2400" b="1" cap="all" dirty="0" smtClean="0">
                <a:solidFill>
                  <a:srgbClr val="1916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1StfudA 0"/>
              </a:rPr>
              <a:t>КОЛЛЕДЖІ»</a:t>
            </a:r>
          </a:p>
          <a:p>
            <a:pPr algn="ctr"/>
            <a:r>
              <a:rPr lang="ru-RU" sz="2400" b="1" cap="all" dirty="0" smtClean="0">
                <a:solidFill>
                  <a:srgbClr val="1916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1StfudA 0"/>
              </a:rPr>
              <a:t>МКҚК</a:t>
            </a:r>
            <a:endParaRPr lang="ru-RU" sz="2400" b="1" cap="all" dirty="0">
              <a:solidFill>
                <a:srgbClr val="1916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AEp1StfudA 0"/>
            </a:endParaRPr>
          </a:p>
        </p:txBody>
      </p:sp>
      <p:pic>
        <p:nvPicPr>
          <p:cNvPr id="12" name="Рисунок 11" descr="C:\Users\User\Desktop\гл кор.jfif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7513">
            <a:off x="688355" y="2406596"/>
            <a:ext cx="5400888" cy="36363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 rot="21090045">
            <a:off x="1345665" y="1734095"/>
            <a:ext cx="5201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Табысқа</a:t>
            </a:r>
            <a:r>
              <a:rPr lang="ru-RU" sz="2800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2800" dirty="0" err="1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жету</a:t>
            </a:r>
            <a:r>
              <a:rPr lang="ru-RU" sz="2800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2800" dirty="0" err="1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жолын</a:t>
            </a:r>
            <a:r>
              <a:rPr lang="ru-RU" sz="2800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2800" dirty="0" err="1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бізбен</a:t>
            </a:r>
            <a:r>
              <a:rPr lang="ru-RU" sz="2800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2800" dirty="0" err="1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бірге</a:t>
            </a:r>
            <a:r>
              <a:rPr lang="ru-RU" sz="2800" dirty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 баста</a:t>
            </a:r>
            <a:r>
              <a:rPr lang="ru-RU" sz="2800" dirty="0" smtClean="0"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!</a:t>
            </a:r>
            <a:endParaRPr lang="ru-RU" sz="2800" dirty="0"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Condensed" panose="020B050204020402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1188000">
            <a:off x="593715" y="1197874"/>
            <a:ext cx="5829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>
                <a:solidFill>
                  <a:srgbClr val="FF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Қабылдау</a:t>
            </a:r>
            <a:r>
              <a:rPr lang="ru-RU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комиссиясы</a:t>
            </a:r>
            <a:r>
              <a:rPr lang="ru-RU" sz="36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endParaRPr lang="ru-RU" sz="3600" b="1" dirty="0">
              <a:solidFill>
                <a:srgbClr val="FF0000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463" y="56456"/>
            <a:ext cx="1431017" cy="156166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635276" y="9207472"/>
            <a:ext cx="3746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effectLst>
                  <a:glow rad="127000">
                    <a:schemeClr val="bg1"/>
                  </a:glow>
                </a:effectLst>
              </a:rPr>
              <a:t>Құжаттарды</a:t>
            </a:r>
            <a:r>
              <a:rPr lang="ru-RU" b="1" dirty="0">
                <a:effectLst>
                  <a:glow rad="127000">
                    <a:schemeClr val="bg1"/>
                  </a:glow>
                </a:effectLst>
              </a:rPr>
              <a:t> </a:t>
            </a:r>
            <a:r>
              <a:rPr lang="ru-RU" b="1" dirty="0" err="1" smtClean="0">
                <a:effectLst>
                  <a:glow rad="127000">
                    <a:schemeClr val="bg1"/>
                  </a:glow>
                </a:effectLst>
              </a:rPr>
              <a:t>қабылдау</a:t>
            </a:r>
            <a:endParaRPr lang="ru-RU" b="1" dirty="0" smtClean="0">
              <a:effectLst>
                <a:glow rad="127000">
                  <a:schemeClr val="bg1"/>
                </a:glow>
              </a:effectLst>
            </a:endParaRPr>
          </a:p>
          <a:p>
            <a:pPr algn="ctr"/>
            <a:r>
              <a:rPr lang="ru-RU" b="1" dirty="0" smtClean="0">
                <a:effectLst>
                  <a:glow rad="127000">
                    <a:schemeClr val="bg1"/>
                  </a:glow>
                </a:effectLst>
              </a:rPr>
              <a:t>20.06.22-25.08.22-дейінгі </a:t>
            </a:r>
            <a:r>
              <a:rPr lang="ru-RU" b="1" dirty="0" err="1">
                <a:effectLst>
                  <a:glow rad="127000">
                    <a:schemeClr val="bg1"/>
                  </a:glow>
                </a:effectLst>
              </a:rPr>
              <a:t>аралықта</a:t>
            </a:r>
            <a:endParaRPr lang="ru-RU" b="1" dirty="0"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735256">
            <a:off x="173536" y="6251590"/>
            <a:ext cx="1999444" cy="192947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66955" y="6638602"/>
            <a:ext cx="63367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Оқу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мерзімі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2 </a:t>
            </a: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жыл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10 ай, </a:t>
            </a: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мемлекеттік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және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орыс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тілдерінде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. </a:t>
            </a:r>
            <a:endParaRPr lang="ru-RU" sz="1600" dirty="0">
              <a:solidFill>
                <a:srgbClr val="FF0000"/>
              </a:solidFill>
              <a:effectLst>
                <a:glow rad="152400">
                  <a:schemeClr val="bg1"/>
                </a:glow>
              </a:effectLst>
              <a:latin typeface="YAEp1StfudA 0"/>
            </a:endParaRPr>
          </a:p>
          <a:p>
            <a:pPr algn="ctr">
              <a:lnSpc>
                <a:spcPct val="150000"/>
              </a:lnSpc>
            </a:pP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Тегін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жатақхана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, </a:t>
            </a: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күніне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4 </a:t>
            </a: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рет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тамақтану. </a:t>
            </a:r>
            <a:endParaRPr lang="ru-RU" sz="1600" dirty="0">
              <a:solidFill>
                <a:srgbClr val="FF0000"/>
              </a:solidFill>
              <a:effectLst>
                <a:glow rad="152400">
                  <a:schemeClr val="bg1"/>
                </a:glow>
              </a:effectLst>
              <a:latin typeface="YAEp1StfudA 0"/>
            </a:endParaRPr>
          </a:p>
          <a:p>
            <a:pPr algn="ctr">
              <a:lnSpc>
                <a:spcPct val="150000"/>
              </a:lnSpc>
            </a:pP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21 787 </a:t>
            </a: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теңге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мөлшеріндегі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стипендия</a:t>
            </a:r>
            <a:r>
              <a:rPr lang="ru-RU" sz="1600" b="1" dirty="0" smtClean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.</a:t>
            </a:r>
            <a:endParaRPr lang="kk-KZ" dirty="0" smtClean="0">
              <a:solidFill>
                <a:srgbClr val="191614"/>
              </a:solidFill>
              <a:effectLst>
                <a:glow rad="152400">
                  <a:schemeClr val="bg1"/>
                </a:glow>
              </a:effectLst>
              <a:latin typeface="YAEp1StfudA 0"/>
            </a:endParaRPr>
          </a:p>
          <a:p>
            <a:endParaRPr lang="kk-KZ" dirty="0" smtClean="0">
              <a:solidFill>
                <a:srgbClr val="191614"/>
              </a:solidFill>
              <a:effectLst>
                <a:glow rad="152400">
                  <a:schemeClr val="bg1"/>
                </a:glow>
              </a:effectLst>
              <a:latin typeface="YAEp1StfudA 0"/>
            </a:endParaRP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САНЫҚТАМА </a:t>
            </a:r>
            <a:r>
              <a:rPr lang="ru-RU" sz="1600" b="1" dirty="0">
                <a:solidFill>
                  <a:srgbClr val="FF0000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БОЙЫНША МЕКЕН-ЖАЙЫ</a:t>
            </a:r>
            <a:endParaRPr lang="ru-RU" sz="1600" dirty="0">
              <a:solidFill>
                <a:srgbClr val="FF0000"/>
              </a:solidFill>
              <a:effectLst>
                <a:glow rad="152400">
                  <a:schemeClr val="bg1"/>
                </a:glow>
              </a:effectLst>
              <a:latin typeface="YAEp1StfudA 0"/>
            </a:endParaRPr>
          </a:p>
          <a:p>
            <a:pPr algn="ctr"/>
            <a:r>
              <a:rPr lang="ru-RU" sz="1400" b="1" dirty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Ақмола </a:t>
            </a:r>
            <a:r>
              <a:rPr lang="ru-RU" sz="1400" b="1" dirty="0" err="1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облысы,Астрахан</a:t>
            </a:r>
            <a:r>
              <a:rPr lang="ru-RU" sz="1400" b="1" dirty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  <a:r>
              <a:rPr lang="ru-RU" sz="1400" b="1" dirty="0" err="1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ауданы,Астрахан</a:t>
            </a:r>
            <a:r>
              <a:rPr lang="ru-RU" sz="1400" b="1" dirty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  <a:r>
              <a:rPr lang="ru-RU" sz="1400" b="1" dirty="0" err="1" smtClean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ауылы</a:t>
            </a:r>
            <a:r>
              <a:rPr lang="ru-RU" sz="1400" b="1" dirty="0" smtClean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</a:p>
          <a:p>
            <a:pPr algn="ctr"/>
            <a:r>
              <a:rPr lang="ru-RU" sz="1400" b="1" dirty="0" err="1" smtClean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Абылайхан</a:t>
            </a:r>
            <a:r>
              <a:rPr lang="ru-RU" sz="1400" b="1" dirty="0" smtClean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  <a:r>
              <a:rPr lang="ru-RU" sz="1400" b="1" dirty="0" err="1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көшесі</a:t>
            </a:r>
            <a:r>
              <a:rPr lang="ru-RU" sz="1400" b="1" dirty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№1 </a:t>
            </a:r>
            <a:r>
              <a:rPr lang="ru-RU" sz="1400" b="1" dirty="0" err="1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үй</a:t>
            </a:r>
            <a:endParaRPr lang="ru-RU" sz="1400" dirty="0">
              <a:solidFill>
                <a:srgbClr val="191614"/>
              </a:solidFill>
              <a:effectLst>
                <a:glow rad="152400">
                  <a:schemeClr val="bg1"/>
                </a:glow>
              </a:effectLst>
              <a:latin typeface="YAEp1StfudA 0"/>
            </a:endParaRPr>
          </a:p>
          <a:p>
            <a:pPr algn="ctr"/>
            <a:r>
              <a:rPr lang="ru-RU" sz="1400" b="1" dirty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«</a:t>
            </a:r>
            <a:r>
              <a:rPr lang="ru-RU" sz="1400" b="1" dirty="0" err="1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Астрахан</a:t>
            </a:r>
            <a:r>
              <a:rPr lang="ru-RU" sz="1400" b="1" dirty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  <a:r>
              <a:rPr lang="ru-RU" sz="1400" b="1" dirty="0" err="1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ауылы</a:t>
            </a:r>
            <a:r>
              <a:rPr lang="ru-RU" sz="1400" b="1" dirty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, </a:t>
            </a:r>
            <a:r>
              <a:rPr lang="ru-RU" sz="1400" b="1" dirty="0" err="1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Агротехникалық</a:t>
            </a:r>
            <a:r>
              <a:rPr lang="ru-RU" sz="1400" b="1" dirty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 </a:t>
            </a:r>
            <a:r>
              <a:rPr lang="ru-RU" sz="1400" b="1" dirty="0" err="1" smtClean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колледжі»МКҚК</a:t>
            </a:r>
            <a:endParaRPr lang="ru-RU" sz="1400" dirty="0">
              <a:solidFill>
                <a:srgbClr val="191614"/>
              </a:solidFill>
              <a:effectLst>
                <a:glow rad="152400">
                  <a:schemeClr val="bg1"/>
                </a:glow>
              </a:effectLst>
              <a:latin typeface="YAEp1StfudA 0"/>
            </a:endParaRPr>
          </a:p>
          <a:p>
            <a:pPr algn="ctr"/>
            <a:r>
              <a:rPr lang="ru-RU" sz="1400" b="1" dirty="0">
                <a:solidFill>
                  <a:srgbClr val="191614"/>
                </a:solidFill>
                <a:effectLst>
                  <a:glow rad="152400">
                    <a:schemeClr val="bg1"/>
                  </a:glow>
                </a:effectLst>
                <a:latin typeface="YAEp1StfudA 0"/>
              </a:rPr>
              <a:t>Телефон: 8(716-41) 5-13-00,+77054278087</a:t>
            </a:r>
            <a:endParaRPr lang="ru-RU" sz="1400" dirty="0">
              <a:solidFill>
                <a:srgbClr val="191614"/>
              </a:solidFill>
              <a:effectLst>
                <a:glow rad="152400">
                  <a:schemeClr val="bg1"/>
                </a:glow>
              </a:effectLst>
              <a:latin typeface="YAEp1StfudA 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463" y="2517045"/>
            <a:ext cx="6536672" cy="457048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  <a:effectLst>
                  <a:glow rad="127000">
                    <a:schemeClr val="bg1"/>
                  </a:glow>
                  <a:reflection endPos="0" dist="50800" dir="5400000" sy="-100000" algn="bl" rotWithShape="0"/>
                </a:effectLst>
                <a:latin typeface="YAEp53Ddaik 0"/>
              </a:rPr>
              <a:t>Талапкерлерді</a:t>
            </a:r>
            <a:r>
              <a:rPr lang="ru-RU" sz="24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  <a:reflection endPos="0" dist="50800" dir="5400000" sy="-100000" algn="bl" rotWithShape="0"/>
                </a:effectLst>
                <a:latin typeface="YAEp53Ddaik 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glow rad="127000">
                    <a:schemeClr val="bg1"/>
                  </a:glow>
                  <a:reflection endPos="0" dist="50800" dir="5400000" sy="-100000" algn="bl" rotWithShape="0"/>
                </a:effectLst>
                <a:latin typeface="YAEp53Ddaik 0"/>
              </a:rPr>
              <a:t>келесі</a:t>
            </a:r>
            <a:r>
              <a:rPr lang="ru-RU" sz="24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  <a:reflection endPos="0" dist="50800" dir="5400000" sy="-100000" algn="bl" rotWithShape="0"/>
                </a:effectLst>
                <a:latin typeface="YAEp53Ddaik 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glow rad="127000">
                    <a:schemeClr val="bg1"/>
                  </a:glow>
                  <a:reflection endPos="0" dist="50800" dir="5400000" sy="-100000" algn="bl" rotWithShape="0"/>
                </a:effectLst>
                <a:latin typeface="YAEp53Ddaik 0"/>
              </a:rPr>
              <a:t>мамандықтар</a:t>
            </a:r>
            <a:r>
              <a:rPr lang="ru-RU" sz="24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  <a:reflection endPos="0" dist="50800" dir="5400000" sy="-100000" algn="bl" rotWithShape="0"/>
                </a:effectLst>
                <a:latin typeface="YAEp53Ddaik 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glow rad="127000">
                    <a:schemeClr val="bg1"/>
                  </a:glow>
                  <a:reflection endPos="0" dist="50800" dir="5400000" sy="-100000" algn="bl" rotWithShape="0"/>
                </a:effectLst>
                <a:latin typeface="YAEp53Ddaik 0"/>
              </a:rPr>
              <a:t>бойынша</a:t>
            </a:r>
            <a:r>
              <a:rPr lang="ru-RU" sz="24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  <a:reflection endPos="0" dist="50800" dir="5400000" sy="-100000" algn="bl" rotWithShape="0"/>
                </a:effectLst>
                <a:latin typeface="YAEp53Ddaik 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glow rad="127000">
                    <a:schemeClr val="bg1"/>
                  </a:glow>
                  <a:reflection endPos="0" dist="50800" dir="5400000" sy="-100000" algn="bl" rotWithShape="0"/>
                </a:effectLst>
                <a:latin typeface="YAEp53Ddaik 0"/>
              </a:rPr>
              <a:t>шақырамыз</a:t>
            </a:r>
            <a:r>
              <a:rPr lang="ru-RU" sz="24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  <a:reflection endPos="0" dist="50800" dir="5400000" sy="-100000" algn="bl" rotWithShape="0"/>
                </a:effectLst>
                <a:latin typeface="YAEp53Ddaik 0"/>
              </a:rPr>
              <a:t>:</a:t>
            </a:r>
            <a:endParaRPr lang="ru-RU" sz="2400" dirty="0">
              <a:solidFill>
                <a:srgbClr val="FF0000"/>
              </a:solidFill>
              <a:effectLst>
                <a:glow rad="127000">
                  <a:schemeClr val="bg1"/>
                </a:glow>
                <a:reflection endPos="0" dist="50800" dir="5400000" sy="-100000" algn="bl" rotWithShape="0"/>
              </a:effectLst>
              <a:latin typeface="YAEp53Ddaik 0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-06120100 </a:t>
            </a: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«</a:t>
            </a:r>
            <a:r>
              <a:rPr lang="ru-RU" b="1" dirty="0" err="1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Есептеу</a:t>
            </a: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техникасы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және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ақпараттық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желілер</a:t>
            </a: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»</a:t>
            </a:r>
            <a:endParaRPr lang="ru-RU" b="1" dirty="0">
              <a:solidFill>
                <a:srgbClr val="191614"/>
              </a:solidFill>
              <a:effectLst>
                <a:glow rad="127000">
                  <a:schemeClr val="bg1"/>
                </a:glow>
              </a:effectLst>
              <a:latin typeface="YAEp53Ddaik 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-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07130100«Электр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жабдықтары</a:t>
            </a: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»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-04110100 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«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Есеп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және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 аудит</a:t>
            </a: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»</a:t>
            </a:r>
            <a:endParaRPr lang="ru-RU" b="1" dirty="0" smtClean="0">
              <a:solidFill>
                <a:srgbClr val="191614"/>
              </a:solidFill>
              <a:effectLst>
                <a:glow rad="127000">
                  <a:schemeClr val="bg1"/>
                </a:glow>
              </a:effectLst>
              <a:latin typeface="YAEp53Ddaik 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-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10130300 «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Тамақтандыруды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ұйымдастыру</a:t>
            </a: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»</a:t>
            </a:r>
            <a:endParaRPr lang="ru-RU" b="1" dirty="0">
              <a:solidFill>
                <a:srgbClr val="191614"/>
              </a:solidFill>
              <a:effectLst>
                <a:glow rad="127000">
                  <a:schemeClr val="bg1"/>
                </a:glow>
              </a:effectLst>
              <a:latin typeface="YAEp53Ddaik 0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-07161600 </a:t>
            </a: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«</a:t>
            </a:r>
            <a:r>
              <a:rPr lang="ru-RU" b="1" dirty="0" err="1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Ауыл</a:t>
            </a: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шаруашылығын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 </a:t>
            </a:r>
            <a:r>
              <a:rPr lang="ru-RU" b="1" dirty="0" err="1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механикаландыру</a:t>
            </a: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schemeClr val="bg1"/>
                  </a:glow>
                </a:effectLst>
                <a:latin typeface="YAEp53Ddaik 0"/>
              </a:rPr>
              <a:t>»</a:t>
            </a:r>
          </a:p>
          <a:p>
            <a:pPr lvl="0">
              <a:lnSpc>
                <a:spcPct val="150000"/>
              </a:lnSpc>
            </a:pPr>
            <a:r>
              <a:rPr lang="ru-RU" b="1" dirty="0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-03220200 «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Басқаруды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құжаттамалық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қамтамасыз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ету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және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 </a:t>
            </a:r>
            <a:r>
              <a:rPr lang="ru-RU" b="1" dirty="0" err="1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мұрағаттану</a:t>
            </a:r>
            <a:r>
              <a:rPr lang="ru-RU" b="1" dirty="0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»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rgbClr val="191614"/>
              </a:solidFill>
              <a:effectLst>
                <a:glow rad="127000">
                  <a:schemeClr val="bg1"/>
                </a:glow>
              </a:effectLst>
              <a:latin typeface="YAEp53Ddaik 0"/>
            </a:endParaRPr>
          </a:p>
        </p:txBody>
      </p:sp>
    </p:spTree>
    <p:extLst>
      <p:ext uri="{BB962C8B-B14F-4D97-AF65-F5344CB8AC3E}">
        <p14:creationId xmlns:p14="http://schemas.microsoft.com/office/powerpoint/2010/main" val="2245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157" y="6105128"/>
            <a:ext cx="3009019" cy="208316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97744">
            <a:off x="2951841" y="7500957"/>
            <a:ext cx="3693819" cy="193942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25949">
            <a:off x="4664669" y="5069308"/>
            <a:ext cx="1766489" cy="24470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6114280" y="1971055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6556" y="56456"/>
            <a:ext cx="53514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1916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YAEp1StfudA 0"/>
                <a:ea typeface="+mn-ea"/>
                <a:cs typeface="+mn-cs"/>
              </a:rPr>
              <a:t>ГККП «Агротехнический колледж село</a:t>
            </a:r>
            <a:r>
              <a:rPr kumimoji="0" lang="ru-RU" sz="2400" b="1" i="0" u="none" strike="noStrike" kern="1200" cap="all" spc="0" normalizeH="0" noProof="0" dirty="0" smtClean="0">
                <a:ln>
                  <a:noFill/>
                </a:ln>
                <a:solidFill>
                  <a:srgbClr val="1916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YAEp1StfudA 0"/>
                <a:ea typeface="+mn-ea"/>
                <a:cs typeface="+mn-cs"/>
              </a:rPr>
              <a:t> Астраханка</a:t>
            </a: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1916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YAEp1StfudA 0"/>
                <a:ea typeface="+mn-ea"/>
                <a:cs typeface="+mn-cs"/>
              </a:rPr>
              <a:t>»</a:t>
            </a:r>
          </a:p>
        </p:txBody>
      </p:sp>
      <p:pic>
        <p:nvPicPr>
          <p:cNvPr id="12" name="Рисунок 11" descr="C:\Users\User\Desktop\гл кор.jf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7513">
            <a:off x="688355" y="2406596"/>
            <a:ext cx="5400888" cy="36363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 rot="21090045">
            <a:off x="1183361" y="1631817"/>
            <a:ext cx="5201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glow rad="1270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Начни свой путь к успеху вместе с нами!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270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hnschrift SemiBold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1188000">
            <a:off x="487276" y="1105737"/>
            <a:ext cx="6266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270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Приемная комиссия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270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2023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glow rad="1270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40" y="51780"/>
            <a:ext cx="1431017" cy="156166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914468" y="9223925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Calibri"/>
              </a:rPr>
              <a:t>Прием документов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Calibri"/>
              </a:rPr>
              <a:t>С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Calibri"/>
                <a:ea typeface="+mn-ea"/>
                <a:cs typeface="+mn-cs"/>
              </a:rPr>
              <a:t>20.06.22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Calibri"/>
                <a:ea typeface="+mn-ea"/>
                <a:cs typeface="+mn-cs"/>
              </a:rPr>
              <a:t>по </a:t>
            </a:r>
            <a:r>
              <a:rPr lang="ru-RU" b="1" dirty="0" smtClean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Calibri"/>
              </a:rPr>
              <a:t>25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Calibri"/>
                <a:ea typeface="+mn-ea"/>
                <a:cs typeface="+mn-cs"/>
              </a:rPr>
              <a:t>.08.22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735256">
            <a:off x="173536" y="6251590"/>
            <a:ext cx="1999444" cy="192947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213593">
            <a:off x="281045" y="7769746"/>
            <a:ext cx="2238162" cy="176686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66955" y="6638602"/>
            <a:ext cx="63367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52400">
                    <a:prstClr val="white"/>
                  </a:glow>
                </a:effectLst>
                <a:uLnTx/>
                <a:uFillTx/>
                <a:latin typeface="YAEp1StfudA 0"/>
                <a:ea typeface="+mn-ea"/>
                <a:cs typeface="+mn-cs"/>
              </a:rPr>
              <a:t>Срок обучения 2г.10м.,на государственном и руссом языках.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glow rad="152400">
                  <a:prstClr val="white"/>
                </a:glow>
              </a:effectLst>
              <a:uLnTx/>
              <a:uFillTx/>
              <a:latin typeface="YAEp1StfudA 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52400">
                    <a:prstClr val="white"/>
                  </a:glow>
                </a:effectLst>
                <a:uLnTx/>
                <a:uFillTx/>
                <a:latin typeface="YAEp1StfudA 0"/>
                <a:ea typeface="+mn-ea"/>
                <a:cs typeface="+mn-cs"/>
              </a:rPr>
              <a:t>Бесплатное </a:t>
            </a:r>
            <a:r>
              <a:rPr kumimoji="0" lang="ru-R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52400">
                    <a:prstClr val="white"/>
                  </a:glow>
                </a:effectLst>
                <a:uLnTx/>
                <a:uFillTx/>
                <a:latin typeface="YAEp1StfudA 0"/>
                <a:ea typeface="+mn-ea"/>
                <a:cs typeface="+mn-cs"/>
              </a:rPr>
              <a:t>общежиие,питание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52400">
                    <a:prstClr val="white"/>
                  </a:glow>
                </a:effectLst>
                <a:uLnTx/>
                <a:uFillTx/>
                <a:latin typeface="YAEp1StfudA 0"/>
                <a:ea typeface="+mn-ea"/>
                <a:cs typeface="+mn-cs"/>
              </a:rPr>
              <a:t> 4-х разовое.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glow rad="152400">
                  <a:prstClr val="white"/>
                </a:glow>
              </a:effectLst>
              <a:uLnTx/>
              <a:uFillTx/>
              <a:latin typeface="YAEp1StfudA 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52400">
                    <a:prstClr val="white"/>
                  </a:glow>
                </a:effectLst>
                <a:uLnTx/>
                <a:uFillTx/>
                <a:latin typeface="YAEp1StfudA 0"/>
                <a:ea typeface="+mn-ea"/>
                <a:cs typeface="+mn-cs"/>
              </a:rPr>
              <a:t>Стипендия в размере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52400">
                    <a:prstClr val="white"/>
                  </a:glow>
                </a:effectLst>
                <a:uLnTx/>
                <a:uFillTx/>
                <a:latin typeface="YAEp1StfudA 0"/>
                <a:ea typeface="+mn-ea"/>
                <a:cs typeface="+mn-cs"/>
              </a:rPr>
              <a:t> 21787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52400">
                    <a:prstClr val="white"/>
                  </a:glow>
                </a:effectLst>
                <a:uLnTx/>
                <a:uFillTx/>
                <a:latin typeface="YAEp1StfudA 0"/>
                <a:ea typeface="+mn-ea"/>
                <a:cs typeface="+mn-cs"/>
              </a:rPr>
              <a:t>.</a:t>
            </a:r>
            <a:endParaRPr kumimoji="0" lang="kk-KZ" sz="1800" b="0" i="0" u="none" strike="noStrike" kern="1200" cap="none" spc="0" normalizeH="0" baseline="0" noProof="0" dirty="0" smtClean="0">
              <a:ln>
                <a:noFill/>
              </a:ln>
              <a:solidFill>
                <a:srgbClr val="191614"/>
              </a:solidFill>
              <a:effectLst>
                <a:glow rad="152400">
                  <a:prstClr val="white"/>
                </a:glow>
              </a:effectLst>
              <a:uLnTx/>
              <a:uFillTx/>
              <a:latin typeface="YAEp1StfudA 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1800" b="0" i="0" u="none" strike="noStrike" kern="1200" cap="none" spc="0" normalizeH="0" baseline="0" noProof="0" dirty="0" smtClean="0">
              <a:ln>
                <a:noFill/>
              </a:ln>
              <a:solidFill>
                <a:srgbClr val="191614"/>
              </a:solidFill>
              <a:effectLst>
                <a:glow rad="152400">
                  <a:prstClr val="white"/>
                </a:glow>
              </a:effectLst>
              <a:uLnTx/>
              <a:uFillTx/>
              <a:latin typeface="YAEp1StfudA 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52400">
                    <a:prstClr val="white"/>
                  </a:glow>
                </a:effectLst>
                <a:uLnTx/>
                <a:uFillTx/>
                <a:latin typeface="YAEp1StfudA 0"/>
                <a:ea typeface="+mn-ea"/>
                <a:cs typeface="+mn-cs"/>
              </a:rPr>
              <a:t>СПРАВКИ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52400">
                    <a:prstClr val="white"/>
                  </a:glow>
                </a:effectLst>
                <a:uLnTx/>
                <a:uFillTx/>
                <a:latin typeface="YAEp1StfudA 0"/>
                <a:ea typeface="+mn-ea"/>
                <a:cs typeface="+mn-cs"/>
              </a:rPr>
              <a:t> ПО АДРЕСУ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glow rad="152400">
                  <a:prstClr val="white"/>
                </a:glow>
              </a:effectLst>
              <a:uLnTx/>
              <a:uFillTx/>
              <a:latin typeface="YAEp1StfudA 0"/>
              <a:ea typeface="+mn-ea"/>
              <a:cs typeface="+mn-cs"/>
            </a:endParaRPr>
          </a:p>
          <a:p>
            <a:pPr lvl="0" algn="ctr"/>
            <a:r>
              <a:rPr lang="ru-RU" sz="1400" b="1" dirty="0" err="1">
                <a:solidFill>
                  <a:srgbClr val="191614"/>
                </a:solidFill>
                <a:effectLst>
                  <a:glow rad="152400">
                    <a:prstClr val="white"/>
                  </a:glow>
                </a:effectLst>
                <a:latin typeface="YAEp1StfudA 0"/>
              </a:rPr>
              <a:t>Акмолинская</a:t>
            </a:r>
            <a:r>
              <a:rPr lang="ru-RU" sz="1400" b="1" dirty="0">
                <a:solidFill>
                  <a:srgbClr val="191614"/>
                </a:solidFill>
                <a:effectLst>
                  <a:glow rad="152400">
                    <a:prstClr val="white"/>
                  </a:glow>
                </a:effectLst>
                <a:latin typeface="YAEp1StfudA 0"/>
              </a:rPr>
              <a:t> область, Астраханский район село Астраханка улица Абылайхана№1 </a:t>
            </a:r>
          </a:p>
          <a:p>
            <a:pPr lvl="0" algn="ctr"/>
            <a:r>
              <a:rPr lang="ru-RU" sz="1400" b="1" dirty="0">
                <a:solidFill>
                  <a:srgbClr val="191614"/>
                </a:solidFill>
                <a:effectLst>
                  <a:glow rad="152400">
                    <a:prstClr val="white"/>
                  </a:glow>
                </a:effectLst>
                <a:latin typeface="YAEp1StfudA 0"/>
              </a:rPr>
              <a:t>ГККП «Агротехнический колледж, село Астраханка"</a:t>
            </a:r>
          </a:p>
          <a:p>
            <a:pPr lvl="0" algn="ctr"/>
            <a:r>
              <a:rPr lang="ru-RU" sz="1400" b="1" dirty="0">
                <a:solidFill>
                  <a:srgbClr val="191614"/>
                </a:solidFill>
                <a:effectLst>
                  <a:glow rad="152400">
                    <a:prstClr val="white"/>
                  </a:glow>
                </a:effectLst>
                <a:latin typeface="YAEp1StfudA 0"/>
              </a:rPr>
              <a:t>Телефон: 8(716-41) </a:t>
            </a:r>
            <a:r>
              <a:rPr lang="ru-RU" sz="1400" b="1" dirty="0" smtClean="0">
                <a:solidFill>
                  <a:srgbClr val="191614"/>
                </a:solidFill>
                <a:effectLst>
                  <a:glow rad="152400">
                    <a:prstClr val="white"/>
                  </a:glow>
                </a:effectLst>
                <a:latin typeface="YAEp1StfudA 0"/>
              </a:rPr>
              <a:t>5-13-00,+77054278087</a:t>
            </a:r>
            <a:endParaRPr lang="ru-RU" sz="1400" b="1" dirty="0">
              <a:solidFill>
                <a:srgbClr val="191614"/>
              </a:solidFill>
              <a:effectLst>
                <a:glow rad="152400">
                  <a:prstClr val="white"/>
                </a:glow>
              </a:effectLst>
              <a:latin typeface="YAEp1StfudA 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0463" y="2517045"/>
            <a:ext cx="6536672" cy="457048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27000">
                    <a:prstClr val="white"/>
                  </a:glow>
                  <a:reflection endPos="0" dist="50800" dir="5400000" sy="-100000" algn="bl" rotWithShape="0"/>
                </a:effectLst>
                <a:uLnTx/>
                <a:uFillTx/>
                <a:latin typeface="YAEp53Ddaik 0"/>
                <a:ea typeface="+mn-ea"/>
                <a:cs typeface="+mn-cs"/>
              </a:rPr>
              <a:t>Приглашаем абитуриентов по следующим специальностям: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glow rad="127000">
                  <a:prstClr val="white"/>
                </a:glow>
                <a:reflection endPos="0" dist="50800" dir="5400000" sy="-100000" algn="bl" rotWithShape="0"/>
              </a:effectLst>
              <a:uLnTx/>
              <a:uFillTx/>
              <a:latin typeface="YAEp53Ddaik 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YAEp53Ddaik 0"/>
                <a:ea typeface="+mn-ea"/>
                <a:cs typeface="+mn-cs"/>
              </a:rPr>
              <a:t>-06120100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YAEp53Ddaik 0"/>
                <a:ea typeface="+mn-ea"/>
                <a:cs typeface="+mn-cs"/>
              </a:rPr>
              <a:t>«Вычислительная</a:t>
            </a:r>
            <a:r>
              <a:rPr kumimoji="0" lang="ru-RU" sz="1800" b="1" i="0" u="none" strike="noStrike" kern="1200" cap="none" spc="0" normalizeH="0" noProof="0" dirty="0" smtClean="0">
                <a:ln>
                  <a:noFill/>
                </a:ln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YAEp53Ddaik 0"/>
                <a:ea typeface="+mn-ea"/>
                <a:cs typeface="+mn-cs"/>
              </a:rPr>
              <a:t> техника и информационные сети»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191614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YAEp53Ddaik 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YAEp53Ddaik 0"/>
                <a:ea typeface="+mn-ea"/>
                <a:cs typeface="+mn-cs"/>
              </a:rPr>
              <a:t>-07130100«Электрооборудование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YAEp53Ddaik 0"/>
                <a:ea typeface="+mn-ea"/>
                <a:cs typeface="+mn-cs"/>
              </a:rPr>
              <a:t>»</a:t>
            </a:r>
          </a:p>
          <a:p>
            <a:pPr lvl="0">
              <a:lnSpc>
                <a:spcPct val="150000"/>
              </a:lnSpc>
            </a:pPr>
            <a:r>
              <a:rPr lang="ru-RU" b="1" dirty="0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-04110100 «Учет и аудит</a:t>
            </a: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»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191614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YAEp53Ddaik 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YAEp53Ddaik 0"/>
                <a:ea typeface="+mn-ea"/>
                <a:cs typeface="+mn-cs"/>
              </a:rPr>
              <a:t>-10130300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YAEp53Ddaik 0"/>
                <a:ea typeface="+mn-ea"/>
                <a:cs typeface="+mn-cs"/>
              </a:rPr>
              <a:t>«Организация питания»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191614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YAEp53Ddaik 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YAEp53Ddaik 0"/>
                <a:ea typeface="+mn-ea"/>
                <a:cs typeface="+mn-cs"/>
              </a:rPr>
              <a:t>-07161600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YAEp53Ddaik 0"/>
                <a:ea typeface="+mn-ea"/>
                <a:cs typeface="+mn-cs"/>
              </a:rPr>
              <a:t>«Механизация сельского хозяйства</a:t>
            </a:r>
            <a:r>
              <a:rPr lang="ru-RU" b="1" dirty="0" smtClean="0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»</a:t>
            </a:r>
          </a:p>
          <a:p>
            <a:pPr lvl="0">
              <a:lnSpc>
                <a:spcPct val="150000"/>
              </a:lnSpc>
              <a:defRPr/>
            </a:pPr>
            <a:r>
              <a:rPr lang="ru-RU" b="1" dirty="0">
                <a:solidFill>
                  <a:srgbClr val="191614"/>
                </a:solidFill>
                <a:effectLst>
                  <a:glow rad="127000">
                    <a:prstClr val="white"/>
                  </a:glow>
                </a:effectLst>
                <a:latin typeface="YAEp53Ddaik 0"/>
              </a:rPr>
              <a:t>-03220200 «Документационное обеспечение управления и архивоведение»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191614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YAEp53Ddaik 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83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247</Words>
  <Application>Microsoft Office PowerPoint</Application>
  <PresentationFormat>Лист A4 (210x297 мм)</PresentationFormat>
  <Paragraphs>49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Bahnschrift SemiBold Condensed</vt:lpstr>
      <vt:lpstr>Calibri</vt:lpstr>
      <vt:lpstr>Times New Roman</vt:lpstr>
      <vt:lpstr>YAEp1StfudA 0</vt:lpstr>
      <vt:lpstr>YAEp53Ddaik 0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User</cp:lastModifiedBy>
  <cp:revision>40</cp:revision>
  <cp:lastPrinted>2022-06-22T13:10:11Z</cp:lastPrinted>
  <dcterms:created xsi:type="dcterms:W3CDTF">2019-11-26T08:31:55Z</dcterms:created>
  <dcterms:modified xsi:type="dcterms:W3CDTF">2022-11-02T03:28:04Z</dcterms:modified>
</cp:coreProperties>
</file>