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60" r:id="rId4"/>
  </p:sldIdLst>
  <p:sldSz cx="9906000" cy="6858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4" autoAdjust="0"/>
  </p:normalViewPr>
  <p:slideViewPr>
    <p:cSldViewPr snapToGrid="0">
      <p:cViewPr varScale="1">
        <p:scale>
          <a:sx n="73" d="100"/>
          <a:sy n="73" d="100"/>
        </p:scale>
        <p:origin x="66" y="34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1A259F3-745F-4D71-B851-E4F5BDC3450E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1252538"/>
            <a:ext cx="48815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157EF2C-D639-4884-9CC6-E152B1C95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71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smtClean="0"/>
          </a:p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7EF2C-D639-4884-9CC6-E152B1C95E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324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63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31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10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73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4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32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51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24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20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829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58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3A098-8ADD-4217-83A2-7F1DECB997E9}" type="datetimeFigureOut">
              <a:rPr lang="ru-RU" smtClean="0"/>
              <a:t>27.10.2022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D60F8-A961-4FAE-8713-E22B2CF12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06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6102743" y="0"/>
            <a:ext cx="21431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-11577" y="9850"/>
            <a:ext cx="3295866" cy="6858000"/>
          </a:xfrm>
          <a:prstGeom prst="rect">
            <a:avLst/>
          </a:prstGeom>
          <a:solidFill>
            <a:srgbClr val="FFE3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91023" y="0"/>
            <a:ext cx="3382887" cy="6858000"/>
          </a:xfrm>
          <a:prstGeom prst="rect">
            <a:avLst/>
          </a:prstGeom>
          <a:solidFill>
            <a:srgbClr val="FFE3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682127" y="2733"/>
            <a:ext cx="3232090" cy="68722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92453">
            <a:off x="4942005" y="885863"/>
            <a:ext cx="1485018" cy="1763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15892">
            <a:off x="3483931" y="2794134"/>
            <a:ext cx="1253488" cy="18451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44091">
            <a:off x="4738631" y="4329696"/>
            <a:ext cx="1952945" cy="15808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05392">
            <a:off x="3488660" y="4741907"/>
            <a:ext cx="1315956" cy="19321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83685">
            <a:off x="3462409" y="957567"/>
            <a:ext cx="1230401" cy="16351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22763">
            <a:off x="4841128" y="2637114"/>
            <a:ext cx="1635075" cy="15065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/>
          <p:cNvSpPr txBox="1"/>
          <p:nvPr/>
        </p:nvSpPr>
        <p:spPr>
          <a:xfrm>
            <a:off x="3355473" y="943549"/>
            <a:ext cx="34770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06120100 «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Есептеу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техникасы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және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ақпараттық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желі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</a:p>
          <a:p>
            <a:r>
              <a:rPr lang="ru-RU" sz="1100" b="1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Біліктілік</a:t>
            </a:r>
            <a:r>
              <a:rPr lang="ru-RU" sz="1100" b="1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</a:p>
          <a:p>
            <a:r>
              <a:rPr lang="ru-RU" sz="1100" b="1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- 3W06120101 «Оператор компьютерного аппаратного обеспечения»</a:t>
            </a:r>
            <a:endParaRPr lang="ru-RU" sz="11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endParaRPr lang="ru-RU" sz="16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03220200 «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Мұрағаттану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және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құжаттамалық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басқаруды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қамтамассыз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ету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</a:p>
          <a:p>
            <a:r>
              <a:rPr lang="ru-RU" sz="1100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Біліктілік</a:t>
            </a:r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</a:p>
          <a:p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-   3</a:t>
            </a:r>
            <a:r>
              <a:rPr lang="en-US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W03220201 «</a:t>
            </a:r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Офис-менеджер»</a:t>
            </a:r>
          </a:p>
          <a:p>
            <a:endParaRPr lang="ru-RU" sz="16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04110100 «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Есеп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және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аудит»</a:t>
            </a:r>
          </a:p>
          <a:p>
            <a:r>
              <a:rPr lang="ru-RU" sz="1100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Біліктілік</a:t>
            </a:r>
            <a:endParaRPr lang="ru-RU" sz="1100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  - 3</a:t>
            </a:r>
            <a:r>
              <a:rPr lang="en-US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W04110101 «</a:t>
            </a:r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Бухгалтер-кассир» </a:t>
            </a:r>
          </a:p>
          <a:p>
            <a:endParaRPr lang="ru-RU" sz="16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07130100 «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Электржабдықтар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</a:p>
          <a:p>
            <a:r>
              <a:rPr lang="ru-RU" sz="1100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Біліктілік</a:t>
            </a:r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endParaRPr lang="ru-RU" sz="1100" dirty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3</a:t>
            </a:r>
            <a:r>
              <a:rPr lang="en-US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W07130101 «</a:t>
            </a:r>
            <a:r>
              <a:rPr lang="ru-RU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Электромонтер» </a:t>
            </a:r>
          </a:p>
          <a:p>
            <a:endParaRPr lang="ru-RU" sz="16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07161600 «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Ауылшаруашылық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механизациясы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</a:p>
          <a:p>
            <a:pPr lvl="0"/>
            <a:r>
              <a:rPr lang="ru-RU" sz="1100" b="1" dirty="0" err="1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Біліктілік</a:t>
            </a:r>
            <a:endParaRPr lang="ru-RU" sz="1100" b="1" dirty="0">
              <a:solidFill>
                <a:prstClr val="black"/>
              </a:solidFill>
              <a:effectLst>
                <a:glow rad="1524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pPr marL="171450" lvl="0" indent="-171450">
              <a:buFontTx/>
              <a:buChar char="-"/>
            </a:pPr>
            <a:r>
              <a:rPr lang="ru-RU" sz="1100" b="1" dirty="0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3W07161600 «</a:t>
            </a:r>
            <a:r>
              <a:rPr lang="ru-RU" sz="1100" b="1" dirty="0" err="1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Ауылшаруашылық</a:t>
            </a:r>
            <a:r>
              <a:rPr lang="ru-RU" sz="1100" b="1" dirty="0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</a:t>
            </a:r>
            <a:r>
              <a:rPr lang="ru-RU" sz="1100" b="1" dirty="0" err="1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өндірісінің</a:t>
            </a:r>
            <a:r>
              <a:rPr lang="ru-RU" sz="1100" b="1" dirty="0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 тракторист-</a:t>
            </a:r>
            <a:r>
              <a:rPr lang="ru-RU" sz="1100" b="1" dirty="0" err="1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машинисі</a:t>
            </a:r>
            <a:r>
              <a:rPr lang="ru-RU" sz="1100" b="1" dirty="0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</a:p>
          <a:p>
            <a:pPr marL="171450" lvl="0" indent="-171450">
              <a:buFontTx/>
              <a:buChar char="-"/>
            </a:pPr>
            <a:r>
              <a:rPr lang="ru-RU" sz="1100" b="1" dirty="0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«Слесарь-</a:t>
            </a:r>
            <a:r>
              <a:rPr lang="ru-RU" sz="1100" b="1" dirty="0" err="1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жөндеуші</a:t>
            </a:r>
            <a:r>
              <a:rPr lang="ru-RU" sz="1100" b="1" dirty="0" smtClean="0">
                <a:solidFill>
                  <a:prstClr val="black"/>
                </a:solidFill>
                <a:effectLst>
                  <a:glow rad="1524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 </a:t>
            </a:r>
            <a:endParaRPr lang="ru-RU" sz="1100" b="1" dirty="0" smtClean="0">
              <a:solidFill>
                <a:srgbClr val="000000"/>
              </a:solidFill>
              <a:effectLst>
                <a:glow rad="1524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endParaRPr lang="ru-RU" sz="16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10130300 «Тамақтандыруды </a:t>
            </a:r>
            <a:r>
              <a:rPr lang="ru-RU" sz="1600" b="1" i="0" u="none" strike="noStrike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ұйымдастыру</a:t>
            </a:r>
            <a:r>
              <a:rPr lang="ru-RU" sz="1600" b="1" i="0" u="none" strike="noStrike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</a:p>
          <a:p>
            <a:pPr lvl="0"/>
            <a:r>
              <a:rPr lang="ru-RU" sz="1100" dirty="0">
                <a:solidFill>
                  <a:srgbClr val="000000"/>
                </a:solidFill>
                <a:effectLst>
                  <a:glow rad="63500">
                    <a:prstClr val="white"/>
                  </a:glow>
                </a:effectLst>
                <a:latin typeface="Bahnschrift SemiBold Condensed" panose="020B0502040204020203" pitchFamily="34" charset="0"/>
              </a:rPr>
              <a:t>Квалификация </a:t>
            </a:r>
            <a:endParaRPr lang="ru-RU" sz="1600" b="1" i="0" u="none" strike="noStrike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r>
              <a:rPr lang="en-US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3W10130301 </a:t>
            </a:r>
            <a:r>
              <a:rPr lang="en-US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«</a:t>
            </a:r>
            <a:r>
              <a:rPr lang="ru-RU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кондитер декораторы»</a:t>
            </a:r>
          </a:p>
          <a:p>
            <a:r>
              <a:rPr lang="ru-RU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3</a:t>
            </a:r>
            <a:r>
              <a:rPr lang="en-US" sz="1100" dirty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W10130302 </a:t>
            </a:r>
            <a:r>
              <a:rPr lang="en-US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«</a:t>
            </a:r>
            <a:r>
              <a:rPr lang="ru-RU" sz="1100" dirty="0" err="1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Аспаз</a:t>
            </a:r>
            <a:r>
              <a:rPr lang="ru-RU" sz="1100" dirty="0" smtClean="0">
                <a:solidFill>
                  <a:srgbClr val="000000"/>
                </a:solidFill>
                <a:effectLst>
                  <a:glow rad="63500">
                    <a:schemeClr val="bg1"/>
                  </a:glow>
                </a:effectLst>
                <a:latin typeface="Bahnschrift SemiBold Condensed" panose="020B0502040204020203" pitchFamily="34" charset="0"/>
              </a:rPr>
              <a:t>»</a:t>
            </a:r>
            <a:endParaRPr lang="ru-RU" sz="1100" dirty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ru-RU" dirty="0" smtClean="0">
              <a:solidFill>
                <a:srgbClr val="000000"/>
              </a:solidFill>
              <a:effectLst>
                <a:glow rad="63500">
                  <a:schemeClr val="bg1"/>
                </a:glow>
              </a:effectLst>
              <a:latin typeface="Bahnschrift SemiBold Condensed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80214" y="84292"/>
            <a:ext cx="2995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u="none" strike="noStrike" dirty="0" smtClean="0">
                <a:effectLst/>
              </a:rPr>
              <a:t>Колледж </a:t>
            </a:r>
            <a:r>
              <a:rPr lang="ru-RU" b="1" i="0" u="none" strike="noStrike" dirty="0" err="1" smtClean="0">
                <a:effectLst/>
              </a:rPr>
              <a:t>миссиясы</a:t>
            </a:r>
            <a:r>
              <a:rPr lang="ru-RU" b="1" i="0" u="none" strike="noStrike" dirty="0" smtClean="0">
                <a:effectLst/>
              </a:rPr>
              <a:t>: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680214" y="411378"/>
            <a:ext cx="24532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>
                <a:latin typeface="Arial Black" panose="020B0A04020102020204" pitchFamily="34" charset="0"/>
              </a:rPr>
              <a:t>Өңірдің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және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қоғамның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тұрақты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дамуына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жәрдемдесу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мақсатында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кәсіби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даярлықтың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үздіксіздігі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және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инновацияларды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дамыту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арқылы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бәсекеге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қабілетті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мамандарды</a:t>
            </a:r>
            <a:r>
              <a:rPr lang="ru-RU" sz="1200" dirty="0">
                <a:latin typeface="Arial Black" panose="020B0A04020102020204" pitchFamily="34" charset="0"/>
              </a:rPr>
              <a:t> </a:t>
            </a:r>
            <a:r>
              <a:rPr lang="ru-RU" sz="1200" dirty="0" err="1">
                <a:latin typeface="Arial Black" panose="020B0A04020102020204" pitchFamily="34" charset="0"/>
              </a:rPr>
              <a:t>даярлау</a:t>
            </a:r>
            <a:r>
              <a:rPr lang="ru-RU" sz="1200" dirty="0"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9" b="100000" l="10000" r="100000"/>
                    </a14:imgEffect>
                  </a14:imgLayer>
                </a14:imgProps>
              </a:ext>
            </a:extLst>
          </a:blip>
          <a:srcRect l="25348" t="8229" r="22593" b="22374"/>
          <a:stretch/>
        </p:blipFill>
        <p:spPr>
          <a:xfrm>
            <a:off x="8831002" y="117955"/>
            <a:ext cx="1059396" cy="106489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76897">
            <a:off x="8574988" y="1742046"/>
            <a:ext cx="1316783" cy="1121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D\ФОТО\фото территор АТК62\DSC0081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125"/>
          <a:stretch/>
        </p:blipFill>
        <p:spPr bwMode="auto">
          <a:xfrm>
            <a:off x="-13060" y="-8545"/>
            <a:ext cx="3295866" cy="161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3" descr="https://phonoteka.org/uploads/posts/2021-05/1620302049_40-phonoteka_org-p-fon-dlya-prezentatsii-po-istorii-kazakhsta-41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8" r="47656"/>
          <a:stretch/>
        </p:blipFill>
        <p:spPr bwMode="auto">
          <a:xfrm rot="10800000" flipV="1">
            <a:off x="-6756" y="1478180"/>
            <a:ext cx="3295867" cy="26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583210" y="-23146"/>
            <a:ext cx="2631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Кадрларды</a:t>
            </a:r>
            <a:r>
              <a:rPr lang="ru-RU" b="1" dirty="0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 </a:t>
            </a:r>
            <a:r>
              <a:rPr lang="ru-RU" b="1" dirty="0" err="1" smtClean="0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даярлау</a:t>
            </a:r>
            <a:r>
              <a:rPr lang="kk-KZ" b="1" smtClean="0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ға</a:t>
            </a:r>
            <a:r>
              <a:rPr lang="ru-RU" b="1" smtClean="0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 </a:t>
            </a:r>
            <a:r>
              <a:rPr lang="ru-RU" b="1" dirty="0" err="1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жүргізілетін</a:t>
            </a:r>
            <a:r>
              <a:rPr lang="ru-RU" b="1" dirty="0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 </a:t>
            </a:r>
            <a:r>
              <a:rPr lang="ru-RU" b="1" dirty="0" err="1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мамандықтар</a:t>
            </a:r>
            <a:r>
              <a:rPr lang="ru-RU" b="1" dirty="0">
                <a:solidFill>
                  <a:srgbClr val="004870"/>
                </a:solidFill>
                <a:effectLst>
                  <a:glow rad="266700">
                    <a:schemeClr val="bg1">
                      <a:alpha val="58000"/>
                    </a:schemeClr>
                  </a:glow>
                </a:effectLst>
              </a:rPr>
              <a:t>:</a:t>
            </a:r>
            <a:endParaRPr lang="ru-RU" dirty="0">
              <a:effectLst>
                <a:glow rad="266700">
                  <a:schemeClr val="bg1">
                    <a:alpha val="58000"/>
                  </a:schemeClr>
                </a:glo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21274" y="331698"/>
            <a:ext cx="1278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ЖАС МАМАН</a:t>
            </a:r>
            <a:endParaRPr lang="ru-RU" dirty="0">
              <a:solidFill>
                <a:srgbClr val="0070C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423">
            <a:off x="7603361" y="3844617"/>
            <a:ext cx="1410683" cy="14106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088405">
            <a:off x="6668575" y="5466494"/>
            <a:ext cx="1872531" cy="14043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5"/>
          <a:srcRect l="7180" t="4897" r="5386" b="7951"/>
          <a:stretch/>
        </p:blipFill>
        <p:spPr>
          <a:xfrm rot="1352949">
            <a:off x="1756577" y="1920867"/>
            <a:ext cx="1361948" cy="1018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0249941">
            <a:off x="152454" y="3075728"/>
            <a:ext cx="1728923" cy="9627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Box 31"/>
          <p:cNvSpPr txBox="1"/>
          <p:nvPr/>
        </p:nvSpPr>
        <p:spPr>
          <a:xfrm>
            <a:off x="386862" y="880648"/>
            <a:ext cx="2851615" cy="584775"/>
          </a:xfrm>
          <a:prstGeom prst="rect">
            <a:avLst/>
          </a:prstGeom>
          <a:noFill/>
          <a:effectLst>
            <a:glow>
              <a:schemeClr val="accent1"/>
            </a:glow>
            <a:reflection endPos="0" dist="50800" dir="5400000" sy="-100000" algn="bl" rotWithShape="0"/>
            <a:softEdge rad="0"/>
          </a:effectLst>
        </p:spPr>
        <p:txBody>
          <a:bodyPr wrap="square" rtlCol="0">
            <a:spAutoFit/>
          </a:bodyPr>
          <a:lstStyle/>
          <a:p>
            <a:r>
              <a:rPr lang="kk-KZ" sz="1600" b="1" dirty="0">
                <a:effectLst>
                  <a:glow rad="241300">
                    <a:schemeClr val="bg1">
                      <a:alpha val="87000"/>
                    </a:schemeClr>
                  </a:glow>
                  <a:outerShdw blurRad="50800" dist="50800" dir="5400000" sx="1000" sy="1000" algn="ctr" rotWithShape="0">
                    <a:srgbClr val="000000"/>
                  </a:outerShdw>
                  <a:reflection stA="45000" endPos="0" dist="50800" dir="5400000" sy="-100000" algn="bl" rotWithShape="0"/>
                </a:effectLst>
              </a:rPr>
              <a:t>Колледждің заманауи оқу ғимараттары</a:t>
            </a:r>
            <a:endParaRPr lang="ru-RU" sz="1600" b="1" dirty="0">
              <a:effectLst>
                <a:glow rad="241300">
                  <a:schemeClr val="bg1">
                    <a:alpha val="87000"/>
                  </a:schemeClr>
                </a:glow>
                <a:outerShdw blurRad="50800" dist="50800" dir="5400000" sx="1000" sy="1000" algn="ctr" rotWithShape="0">
                  <a:srgbClr val="000000"/>
                </a:outerShdw>
                <a:reflection stA="45000" endPos="0" dist="50800" dir="5400000" sy="-100000" algn="bl" rotWithShape="0"/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766897">
            <a:off x="8167981" y="5077704"/>
            <a:ext cx="1867097" cy="14003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006542">
            <a:off x="112743" y="1924107"/>
            <a:ext cx="1539468" cy="10316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1472546">
            <a:off x="1642762" y="3258459"/>
            <a:ext cx="1463822" cy="9146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0442496">
            <a:off x="155020" y="4110045"/>
            <a:ext cx="1680250" cy="10994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534291">
            <a:off x="1515890" y="4385212"/>
            <a:ext cx="1649567" cy="10516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9848256">
            <a:off x="247571" y="5347037"/>
            <a:ext cx="1353342" cy="12702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10424" y="5593798"/>
            <a:ext cx="1676927" cy="11497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0550865">
            <a:off x="6606488" y="2184509"/>
            <a:ext cx="2405155" cy="18038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139812" y="2812509"/>
            <a:ext cx="2730292" cy="230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56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1103" r="1813" b="1081"/>
          <a:stretch/>
        </p:blipFill>
        <p:spPr bwMode="auto">
          <a:xfrm rot="5400000">
            <a:off x="7211174" y="3590615"/>
            <a:ext cx="2087698" cy="328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6247" r="8468"/>
          <a:stretch/>
        </p:blipFill>
        <p:spPr>
          <a:xfrm rot="10800000">
            <a:off x="0" y="1"/>
            <a:ext cx="326645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67" r="63175"/>
          <a:stretch/>
        </p:blipFill>
        <p:spPr>
          <a:xfrm rot="10800000">
            <a:off x="3256496" y="0"/>
            <a:ext cx="336804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614590" y="12417"/>
            <a:ext cx="3291410" cy="6857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501954" y="2054556"/>
            <a:ext cx="3590488" cy="1477328"/>
          </a:xfrm>
          <a:prstGeom prst="rect">
            <a:avLst/>
          </a:prstGeom>
          <a:noFill/>
          <a:effectLst>
            <a:glow rad="50800">
              <a:schemeClr val="bg1"/>
            </a:glo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1200" b="1" i="0" u="none" strike="noStrik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YACgESm-6i0 0"/>
              </a:rPr>
              <a:t>АҚМОЛА ОБЛЫСЫ БІЛІМ БАСҚАРМАСЫ </a:t>
            </a:r>
          </a:p>
          <a:p>
            <a:pPr algn="ctr">
              <a:lnSpc>
                <a:spcPct val="150000"/>
              </a:lnSpc>
            </a:pPr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YACgESm-6i0 0"/>
              </a:rPr>
              <a:t>ЖАНЫНДАҒЫ «АСТРАХАН АУЫЛЫ АГРОТЕХНИКАЛЫҚ КОЛЛЕДЖІ» </a:t>
            </a:r>
          </a:p>
          <a:p>
            <a:pPr algn="ctr">
              <a:lnSpc>
                <a:spcPct val="150000"/>
              </a:lnSpc>
            </a:pPr>
            <a:r>
              <a:rPr lang="ru-RU" sz="1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YACgESm-6i0 0"/>
              </a:rPr>
              <a:t>МЕМЛЕКЕТТІК КОММУНАЛДЫҚ ҚАЗЫНАЛЫҚ КСӘІПОРЫНЫ</a:t>
            </a:r>
            <a:endParaRPr lang="ru-RU" sz="1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YACgESm-6i0 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31861" y="6073320"/>
            <a:ext cx="253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Жұмысшы</a:t>
            </a:r>
            <a:r>
              <a:rPr lang="ru-RU" sz="1200" i="1" dirty="0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 </a:t>
            </a:r>
            <a:r>
              <a:rPr lang="ru-RU" sz="1200" i="1" dirty="0" err="1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мамандығын</a:t>
            </a:r>
            <a:r>
              <a:rPr lang="ru-RU" sz="1200" i="1" dirty="0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 </a:t>
            </a:r>
            <a:r>
              <a:rPr lang="ru-RU" sz="1200" i="1" dirty="0" err="1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таңдау</a:t>
            </a:r>
            <a:r>
              <a:rPr lang="ru-RU" sz="1200" i="1" dirty="0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-</a:t>
            </a:r>
          </a:p>
          <a:p>
            <a:r>
              <a:rPr lang="ru-RU" sz="1200" i="1" dirty="0" err="1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Табысты</a:t>
            </a:r>
            <a:r>
              <a:rPr lang="ru-RU" sz="1200" i="1" dirty="0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 </a:t>
            </a:r>
            <a:r>
              <a:rPr lang="ru-RU" sz="1200" i="1" dirty="0" err="1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болашақты</a:t>
            </a:r>
            <a:r>
              <a:rPr lang="ru-RU" sz="1200" i="1" dirty="0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 </a:t>
            </a:r>
            <a:r>
              <a:rPr lang="ru-RU" sz="1200" i="1">
                <a:ln w="18415" cmpd="sng">
                  <a:noFill/>
                  <a:prstDash val="solid"/>
                </a:ln>
                <a:effectLst>
                  <a:glow rad="241300">
                    <a:schemeClr val="accent1">
                      <a:alpha val="33000"/>
                    </a:schemeClr>
                  </a:glow>
                  <a:outerShdw blurRad="63500" dir="3600000" algn="tl" rotWithShape="0">
                    <a:srgbClr val="000000">
                      <a:alpha val="68000"/>
                    </a:srgbClr>
                  </a:outerShdw>
                  <a:reflection stA="45000" endPos="0" dist="50800" dir="5400000" sy="-100000" algn="bl" rotWithShape="0"/>
                </a:effectLst>
              </a:rPr>
              <a:t>таңдау</a:t>
            </a:r>
            <a:endParaRPr lang="ru-RU" sz="1200" dirty="0">
              <a:ln w="18415" cmpd="sng">
                <a:noFill/>
                <a:prstDash val="solid"/>
              </a:ln>
              <a:effectLst>
                <a:glow rad="241300">
                  <a:schemeClr val="accent1">
                    <a:alpha val="33000"/>
                  </a:schemeClr>
                </a:glow>
                <a:outerShdw blurRad="63500" dir="3600000" algn="tl" rotWithShape="0">
                  <a:srgbClr val="000000">
                    <a:alpha val="68000"/>
                  </a:srgbClr>
                </a:outerShdw>
                <a:reflection stA="45000" endPos="0" dist="50800" dir="5400000" sy="-100000" algn="bl" rotWithShape="0"/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04345">
            <a:off x="157976" y="4297461"/>
            <a:ext cx="1992164" cy="1478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47590">
            <a:off x="1451198" y="5046881"/>
            <a:ext cx="1618727" cy="1572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96159">
            <a:off x="139212" y="450049"/>
            <a:ext cx="1929522" cy="1246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72793" y="-68992"/>
            <a:ext cx="3110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004870"/>
                </a:solidFill>
                <a:effectLst>
                  <a:glow rad="63500">
                    <a:schemeClr val="bg1"/>
                  </a:glow>
                </a:effectLst>
              </a:rPr>
              <a:t>Сабақтан</a:t>
            </a:r>
            <a:r>
              <a:rPr lang="ru-RU" sz="2000" b="1" dirty="0">
                <a:solidFill>
                  <a:srgbClr val="004870"/>
                </a:solidFill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lang="ru-RU" sz="2000" b="1" dirty="0" err="1">
                <a:solidFill>
                  <a:srgbClr val="004870"/>
                </a:solidFill>
                <a:effectLst>
                  <a:glow rad="63500">
                    <a:schemeClr val="bg1"/>
                  </a:glow>
                </a:effectLst>
              </a:rPr>
              <a:t>тыс</a:t>
            </a:r>
            <a:r>
              <a:rPr lang="ru-RU" sz="2000" b="1" dirty="0">
                <a:solidFill>
                  <a:srgbClr val="004870"/>
                </a:solidFill>
                <a:effectLst>
                  <a:glow rad="63500">
                    <a:schemeClr val="bg1"/>
                  </a:glow>
                </a:effectLst>
              </a:rPr>
              <a:t> </a:t>
            </a:r>
            <a:r>
              <a:rPr lang="ru-RU" sz="2000" b="1" dirty="0" err="1">
                <a:solidFill>
                  <a:srgbClr val="004870"/>
                </a:solidFill>
                <a:effectLst>
                  <a:glow rad="63500">
                    <a:schemeClr val="bg1"/>
                  </a:glow>
                </a:effectLst>
              </a:rPr>
              <a:t>жұмыстар</a:t>
            </a:r>
            <a:endParaRPr lang="ru-RU" sz="2000" dirty="0">
              <a:effectLst>
                <a:glow rad="63500">
                  <a:schemeClr val="bg1"/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59" y="4734342"/>
            <a:ext cx="30446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Спорт </a:t>
            </a:r>
            <a:r>
              <a:rPr lang="ru-RU" sz="1200" b="1" dirty="0" err="1" smtClean="0">
                <a:solidFill>
                  <a:srgbClr val="C00000"/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секциялары</a:t>
            </a:r>
            <a:endParaRPr lang="ru-RU" sz="1200" b="1" dirty="0">
              <a:solidFill>
                <a:srgbClr val="C00000"/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pPr algn="ctr"/>
            <a:r>
              <a:rPr lang="ru-RU" sz="1200" b="1" i="0" u="none" strike="noStrike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-Волейбол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i="0" u="none" strike="noStrike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-Атлетическая гимнастика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dirty="0" err="1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Қоян-қолтық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 </a:t>
            </a:r>
            <a:r>
              <a:rPr lang="ru-RU" sz="1200" b="1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ұрыс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Баскетбол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dirty="0" err="1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Шаңғы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 </a:t>
            </a:r>
            <a:r>
              <a:rPr lang="ru-RU" sz="1200" b="1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жаттығулары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Футбол 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i="0" u="none" strike="noStrike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i="0" u="none" strike="noStrike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Тоғыз</a:t>
            </a:r>
            <a:r>
              <a:rPr lang="ru-RU" sz="1200" b="1" i="0" u="none" strike="noStrike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 </a:t>
            </a:r>
            <a:r>
              <a:rPr lang="ru-RU" sz="1200" b="1" i="0" u="none" strike="noStrike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құмалақ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dirty="0" err="1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Үстел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 </a:t>
            </a:r>
            <a:r>
              <a:rPr lang="ru-RU" sz="1200" b="1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теннисі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Шахмат-</a:t>
            </a:r>
            <a:r>
              <a:rPr lang="ru-RU" sz="1200" b="1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Дойбы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  <a:p>
            <a:r>
              <a:rPr lang="ru-RU" sz="1200" b="1" i="0" u="none" strike="noStrike" dirty="0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-</a:t>
            </a:r>
            <a:r>
              <a:rPr lang="ru-RU" sz="1200" b="1" i="0" u="none" strike="noStrike" dirty="0" err="1" smtClean="0">
                <a:solidFill>
                  <a:schemeClr val="tx2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YADK4Md-qXE 0"/>
              </a:rPr>
              <a:t>Асық</a:t>
            </a:r>
            <a:endParaRPr lang="ru-RU" sz="1200" b="1" dirty="0">
              <a:solidFill>
                <a:schemeClr val="tx2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YADK4Md-qXE 0"/>
            </a:endParaRPr>
          </a:p>
        </p:txBody>
      </p:sp>
      <p:pic>
        <p:nvPicPr>
          <p:cNvPr id="16" name="Picture 23" descr="https://phonoteka.org/uploads/posts/2021-05/1620302049_40-phonoteka_org-p-fon-dlya-prezentatsii-po-istorii-kazakhsta-4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8" r="47656"/>
          <a:stretch/>
        </p:blipFill>
        <p:spPr bwMode="auto">
          <a:xfrm rot="10800000" flipV="1">
            <a:off x="6614588" y="3872912"/>
            <a:ext cx="3291411" cy="32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3" descr="https://phonoteka.org/uploads/posts/2021-05/1620302049_40-phonoteka_org-p-fon-dlya-prezentatsii-po-istorii-kazakhsta-4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88" r="47656"/>
          <a:stretch/>
        </p:blipFill>
        <p:spPr bwMode="auto">
          <a:xfrm flipV="1">
            <a:off x="6614586" y="6560444"/>
            <a:ext cx="3303065" cy="32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9"/>
          <a:stretch/>
        </p:blipFill>
        <p:spPr>
          <a:xfrm>
            <a:off x="6614587" y="4187202"/>
            <a:ext cx="3303063" cy="187803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67011" y="18107"/>
            <a:ext cx="2443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Қабылдау</a:t>
            </a:r>
            <a:r>
              <a:rPr lang="ru-RU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және</a:t>
            </a:r>
            <a:r>
              <a:rPr lang="ru-RU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оқыту</a:t>
            </a:r>
            <a:r>
              <a:rPr lang="ru-RU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Arial Black" panose="020B0A04020102020204" pitchFamily="34" charset="0"/>
              </a:rPr>
              <a:t>шарттары</a:t>
            </a:r>
            <a:endParaRPr lang="ru-RU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34888" y="917610"/>
            <a:ext cx="333799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Оқу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мерзімі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2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жыл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10 ай,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Мемлекеттік</a:t>
            </a:r>
            <a:endParaRPr lang="ru-RU" sz="1100" b="1" cap="all" dirty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және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орыс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тілдерінде</a:t>
            </a:r>
            <a:r>
              <a:rPr lang="ru-RU" sz="1100" b="1" cap="all" dirty="0" smtClean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;</a:t>
            </a:r>
          </a:p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Мемлекеттік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үлгідегі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Диплом;</a:t>
            </a:r>
            <a:endParaRPr lang="ru-RU" sz="1100" b="1" cap="all" dirty="0" smtClean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  <a:p>
            <a:pPr algn="ctr"/>
            <a:r>
              <a:rPr lang="ru-RU" sz="1100" b="1" i="0" u="none" strike="noStrike" cap="all" dirty="0" smtClean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-ТЕГІН ЖАТАҚХАНА;</a:t>
            </a:r>
            <a:endParaRPr lang="ru-RU" sz="1100" b="1" i="0" u="none" strike="noStrike" cap="all" dirty="0" smtClean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Тегін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4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рет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тамақтану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; </a:t>
            </a:r>
            <a:endParaRPr lang="ru-RU" sz="1100" b="1" cap="all" dirty="0" smtClean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-ай </a:t>
            </a:r>
            <a:r>
              <a:rPr lang="ru-RU" sz="1100" b="1" cap="all" dirty="0" err="1" smtClean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сайын</a:t>
            </a:r>
            <a:r>
              <a:rPr lang="ru-RU" sz="1100" b="1" cap="all" dirty="0" smtClean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 ШӘКІРТАҚЫ;</a:t>
            </a:r>
            <a:endParaRPr lang="ru-RU" sz="1100" b="1" i="0" u="none" strike="noStrike" cap="all" dirty="0" smtClean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оқу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кезеңінде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smtClean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ӘСКЕРГЕ БАРУДЫ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кейінге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smtClean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КЕЙІНГЕ ШЕГЕРУ;</a:t>
            </a:r>
            <a:endParaRPr lang="ru-RU" sz="1100" b="1" cap="all" dirty="0" smtClean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  <a:p>
            <a:pPr algn="ctr"/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-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Қабылдау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емтихандарынсыз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 </a:t>
            </a:r>
            <a:r>
              <a:rPr lang="ru-RU" sz="1100" b="1" cap="all" dirty="0" err="1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қабылдау</a:t>
            </a:r>
            <a:r>
              <a:rPr lang="ru-RU" sz="1100" b="1" cap="all" dirty="0">
                <a:solidFill>
                  <a:srgbClr val="0000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AEp7bZMYYw 0"/>
              </a:rPr>
              <a:t>.</a:t>
            </a:r>
            <a:endParaRPr lang="ru-RU" sz="1100" b="1" cap="all" dirty="0">
              <a:solidFill>
                <a:srgbClr val="000000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AEp7bZMYYw 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80629" y="4952728"/>
            <a:ext cx="29494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cap="all" dirty="0">
                <a:solidFill>
                  <a:srgbClr val="FF1616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Мы ждем Вас по </a:t>
            </a:r>
            <a:r>
              <a:rPr lang="ru-RU" sz="900" b="1" cap="all" dirty="0" err="1">
                <a:solidFill>
                  <a:srgbClr val="FF1616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АДРЕСу</a:t>
            </a:r>
            <a:r>
              <a:rPr lang="ru-RU" sz="900" b="1" cap="all" dirty="0">
                <a:solidFill>
                  <a:srgbClr val="FF1616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:</a:t>
            </a:r>
            <a:endParaRPr lang="ru-RU" sz="900" b="1" cap="all" dirty="0" smtClean="0">
              <a:solidFill>
                <a:srgbClr val="000000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YADK4Md-qXE 0"/>
            </a:endParaRPr>
          </a:p>
          <a:p>
            <a:pPr algn="ctr"/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Ақмола</a:t>
            </a:r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облысы</a:t>
            </a:r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, </a:t>
            </a:r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Астрахан</a:t>
            </a:r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ауданы</a:t>
            </a:r>
            <a:endParaRPr lang="ru-RU" sz="900" b="1" cap="all" dirty="0">
              <a:solidFill>
                <a:srgbClr val="000000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YADK4Md-qXE 0"/>
            </a:endParaRPr>
          </a:p>
          <a:p>
            <a:pPr algn="ctr"/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Астрахан</a:t>
            </a:r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ауылы</a:t>
            </a:r>
            <a:endParaRPr lang="ru-RU" sz="900" b="1" cap="all" dirty="0">
              <a:solidFill>
                <a:srgbClr val="000000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YADK4Md-qXE 0"/>
            </a:endParaRPr>
          </a:p>
          <a:p>
            <a:pPr algn="ctr"/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 err="1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Абылайхан</a:t>
            </a:r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көшесі№1 </a:t>
            </a:r>
          </a:p>
          <a:p>
            <a:pPr algn="ctr"/>
            <a:r>
              <a:rPr lang="ru-RU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«</a:t>
            </a:r>
            <a:r>
              <a:rPr lang="ru-RU" sz="900" b="1" cap="all" dirty="0" err="1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Астрахан</a:t>
            </a:r>
            <a:r>
              <a:rPr lang="ru-RU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 err="1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ауылы</a:t>
            </a:r>
            <a:r>
              <a:rPr lang="ru-RU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,</a:t>
            </a:r>
            <a:r>
              <a:rPr lang="ru-RU" sz="900" b="1" cap="all" dirty="0" err="1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Агротехникалық</a:t>
            </a:r>
            <a:r>
              <a:rPr lang="ru-RU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cap="all" dirty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колледж, </a:t>
            </a:r>
            <a:r>
              <a:rPr lang="ru-RU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" МКҚК</a:t>
            </a:r>
          </a:p>
          <a:p>
            <a:pPr algn="ctr"/>
            <a:r>
              <a:rPr lang="ru-RU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Телефон</a:t>
            </a:r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: 8(716-41) 2-24-91 </a:t>
            </a:r>
            <a:endParaRPr lang="ru-RU" sz="900" b="1" cap="all" dirty="0" smtClean="0">
              <a:solidFill>
                <a:srgbClr val="000000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YADK4Md-qXE 0"/>
            </a:endParaRPr>
          </a:p>
          <a:p>
            <a:pPr algn="ctr"/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 </a:t>
            </a:r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8 (</a:t>
            </a:r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716-41</a:t>
            </a:r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)  </a:t>
            </a:r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5-13-00</a:t>
            </a:r>
            <a:endParaRPr lang="ru-RU" sz="900" b="1" cap="all" dirty="0" smtClean="0">
              <a:solidFill>
                <a:srgbClr val="000000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YADK4Md-qXE 0"/>
            </a:endParaRPr>
          </a:p>
          <a:p>
            <a:pPr algn="ctr"/>
            <a:r>
              <a:rPr lang="ru-RU" sz="900" b="1" i="0" u="none" strike="noStrike" cap="all" dirty="0" err="1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www</a:t>
            </a:r>
            <a:r>
              <a:rPr lang="ru-RU" sz="900" b="1" i="0" u="none" strike="noStrike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.</a:t>
            </a:r>
            <a:r>
              <a:rPr lang="en-US" sz="900" b="1" cap="all" dirty="0" smtClean="0">
                <a:solidFill>
                  <a:srgbClr val="00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  <a:latin typeface="YADK4Md-qXE 0"/>
              </a:rPr>
              <a:t>astrahan-atk.edu.kz</a:t>
            </a:r>
            <a:endParaRPr lang="ru-RU" sz="900" b="1" cap="all" dirty="0">
              <a:solidFill>
                <a:srgbClr val="000000"/>
              </a:solidFill>
              <a:effectLst>
                <a:glow rad="228600">
                  <a:schemeClr val="bg1">
                    <a:alpha val="85000"/>
                  </a:schemeClr>
                </a:glow>
              </a:effectLst>
              <a:latin typeface="YADK4Md-qXE 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8521" y="0"/>
            <a:ext cx="2064189" cy="20304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3258870" y="3252680"/>
            <a:ext cx="33557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200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Документы для поступления в колледж</a:t>
            </a:r>
          </a:p>
          <a:p>
            <a:pPr lvl="0"/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Емтихансыз</a:t>
            </a:r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оқуға</a:t>
            </a:r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;</a:t>
            </a:r>
            <a:endParaRPr lang="ru-RU" sz="1200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құжаттың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түпнұсқасы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; </a:t>
            </a:r>
            <a:endParaRPr lang="ru-RU" sz="1200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3х4, саны 4 дана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фотосуреттер</a:t>
            </a:r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флюроскоппен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№075-У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нысанындағы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lang="ru-RU" sz="1200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200" dirty="0" smtClean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куәландыратын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туу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куәлік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сәйкестендіру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000" i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sz="1000" b="1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576" y="2193963"/>
            <a:ext cx="2764338" cy="2073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79695">
            <a:off x="1536231" y="977317"/>
            <a:ext cx="1583346" cy="1507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/>
          <p:cNvSpPr txBox="1"/>
          <p:nvPr/>
        </p:nvSpPr>
        <p:spPr>
          <a:xfrm>
            <a:off x="-17503" y="355003"/>
            <a:ext cx="345302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 err="1">
                <a:solidFill>
                  <a:srgbClr val="C00000"/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Үйірмелер</a:t>
            </a:r>
            <a:r>
              <a:rPr lang="ru-RU" sz="1400" b="1" dirty="0">
                <a:solidFill>
                  <a:srgbClr val="C00000"/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мен </a:t>
            </a:r>
            <a:r>
              <a:rPr lang="ru-RU" sz="1400" b="1" dirty="0" err="1" smtClean="0">
                <a:solidFill>
                  <a:srgbClr val="C00000"/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клубтар</a:t>
            </a:r>
            <a:endParaRPr lang="ru-RU" sz="1400" b="1" dirty="0">
              <a:solidFill>
                <a:srgbClr val="C00000"/>
              </a:solidFill>
              <a:effectLst>
                <a:glow rad="63500">
                  <a:prstClr val="white"/>
                </a:glow>
              </a:effectLst>
              <a:latin typeface="YADK4Md-qXE 0"/>
            </a:endParaRPr>
          </a:p>
          <a:p>
            <a:pPr lvl="0" algn="ctr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-«ҚР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колледждерінің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ТОП 100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студенті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»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Шашты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модельдеу</a:t>
            </a:r>
            <a:endParaRPr lang="ru-RU" sz="1200" b="1" dirty="0">
              <a:solidFill>
                <a:srgbClr val="44546A">
                  <a:lumMod val="50000"/>
                </a:srgbClr>
              </a:solidFill>
              <a:effectLst>
                <a:glow rad="63500">
                  <a:prstClr val="white"/>
                </a:glow>
              </a:effectLst>
              <a:latin typeface="YADK4Md-qXE 0"/>
            </a:endParaRP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-КДМ «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Ашық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жүрек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»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және</a:t>
            </a:r>
            <a:endParaRPr lang="ru-RU" sz="1200" b="1" dirty="0">
              <a:solidFill>
                <a:srgbClr val="44546A">
                  <a:lumMod val="50000"/>
                </a:srgbClr>
              </a:solidFill>
              <a:effectLst>
                <a:glow rad="63500">
                  <a:prstClr val="white"/>
                </a:glow>
              </a:effectLst>
              <a:latin typeface="YADK4Md-qXE 0"/>
            </a:endParaRP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«SANALY URPAQ»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-Военно-патриотический клуб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«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Жас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сарбаз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», «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Отан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» 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-КВН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-«50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табысты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бизнес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идеялар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»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-«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Ұлы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дала»</a:t>
            </a: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- 50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табысты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бизнес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идеялар</a:t>
            </a:r>
            <a:endParaRPr lang="ru-RU" sz="1200" b="1" dirty="0">
              <a:solidFill>
                <a:srgbClr val="44546A">
                  <a:lumMod val="50000"/>
                </a:srgbClr>
              </a:solidFill>
              <a:effectLst>
                <a:glow rad="63500">
                  <a:prstClr val="white"/>
                </a:glow>
              </a:effectLst>
              <a:latin typeface="YADK4Md-qXE 0"/>
            </a:endParaRPr>
          </a:p>
          <a:p>
            <a:pPr lvl="0"/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-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Музыкалық</a:t>
            </a: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 </a:t>
            </a:r>
            <a:r>
              <a:rPr lang="ru-RU" sz="1200" b="1" dirty="0" err="1">
                <a:solidFill>
                  <a:srgbClr val="44546A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YADK4Md-qXE 0"/>
              </a:rPr>
              <a:t>үйірме</a:t>
            </a:r>
            <a:endParaRPr lang="ru-RU" sz="1200" b="1" dirty="0">
              <a:solidFill>
                <a:srgbClr val="44546A">
                  <a:lumMod val="50000"/>
                </a:srgbClr>
              </a:solidFill>
              <a:effectLst>
                <a:glow rad="63500">
                  <a:prstClr val="white"/>
                </a:glow>
              </a:effectLst>
              <a:latin typeface="YADK4Md-qXE 0"/>
            </a:endParaRPr>
          </a:p>
        </p:txBody>
      </p:sp>
    </p:spTree>
    <p:extLst>
      <p:ext uri="{BB962C8B-B14F-4D97-AF65-F5344CB8AC3E}">
        <p14:creationId xmlns:p14="http://schemas.microsoft.com/office/powerpoint/2010/main" val="200808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842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378</Words>
  <Application>Microsoft Office PowerPoint</Application>
  <PresentationFormat>Лист A4 (210x297 мм)</PresentationFormat>
  <Paragraphs>83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3" baseType="lpstr">
      <vt:lpstr>Arial</vt:lpstr>
      <vt:lpstr>Arial Black</vt:lpstr>
      <vt:lpstr>Bahnschrift SemiBold Condensed</vt:lpstr>
      <vt:lpstr>Calibri</vt:lpstr>
      <vt:lpstr>Calibri Light</vt:lpstr>
      <vt:lpstr>Times New Roman</vt:lpstr>
      <vt:lpstr>YACgESm-6i0 0</vt:lpstr>
      <vt:lpstr>YADK4Md-qXE 0</vt:lpstr>
      <vt:lpstr>YAEp7bZMYYw 0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AUDARMASHY</cp:lastModifiedBy>
  <cp:revision>63</cp:revision>
  <cp:lastPrinted>2022-10-21T03:26:11Z</cp:lastPrinted>
  <dcterms:created xsi:type="dcterms:W3CDTF">2022-04-25T09:09:56Z</dcterms:created>
  <dcterms:modified xsi:type="dcterms:W3CDTF">2022-10-27T10:14:22Z</dcterms:modified>
</cp:coreProperties>
</file>