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75" r:id="rId2"/>
    <p:sldId id="259" r:id="rId3"/>
    <p:sldId id="268" r:id="rId4"/>
    <p:sldId id="279" r:id="rId5"/>
    <p:sldId id="280" r:id="rId6"/>
    <p:sldId id="260" r:id="rId7"/>
    <p:sldId id="262" r:id="rId8"/>
    <p:sldId id="263" r:id="rId9"/>
    <p:sldId id="264" r:id="rId10"/>
    <p:sldId id="267" r:id="rId11"/>
    <p:sldId id="269" r:id="rId12"/>
    <p:sldId id="270" r:id="rId13"/>
    <p:sldId id="271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14B6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933A7-C3C5-4707-8491-F317085CED80}" type="doc">
      <dgm:prSet loTypeId="urn:microsoft.com/office/officeart/2005/8/layout/pyramid2" loCatId="pyramid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C819329-C720-4251-A7D3-C4DA9D91BDEE}">
      <dgm:prSet/>
      <dgm:spPr/>
      <dgm:t>
        <a:bodyPr/>
        <a:lstStyle/>
        <a:p>
          <a:pPr rtl="0"/>
          <a:r>
            <a:rPr lang="ru-RU" dirty="0" smtClean="0"/>
            <a:t>Здравоохранение – 10%</a:t>
          </a:r>
          <a:endParaRPr lang="ru-RU" dirty="0"/>
        </a:p>
      </dgm:t>
    </dgm:pt>
    <dgm:pt modelId="{3CDC05C6-C8EB-417F-9655-15E3B417DB5C}" type="parTrans" cxnId="{F35D665F-B689-4744-92A3-8423A6582327}">
      <dgm:prSet/>
      <dgm:spPr/>
      <dgm:t>
        <a:bodyPr/>
        <a:lstStyle/>
        <a:p>
          <a:endParaRPr lang="ru-RU"/>
        </a:p>
      </dgm:t>
    </dgm:pt>
    <dgm:pt modelId="{39D0B132-3D44-44C4-9DA9-0BF1F3F3F804}" type="sibTrans" cxnId="{F35D665F-B689-4744-92A3-8423A6582327}">
      <dgm:prSet/>
      <dgm:spPr/>
      <dgm:t>
        <a:bodyPr/>
        <a:lstStyle/>
        <a:p>
          <a:endParaRPr lang="ru-RU"/>
        </a:p>
      </dgm:t>
    </dgm:pt>
    <dgm:pt modelId="{BFEABFB9-4D1B-4FA2-B823-1B223CC04C7A}">
      <dgm:prSet/>
      <dgm:spPr/>
      <dgm:t>
        <a:bodyPr/>
        <a:lstStyle/>
        <a:p>
          <a:pPr rtl="0"/>
          <a:r>
            <a:rPr lang="ru-RU" dirty="0" smtClean="0"/>
            <a:t>Условия жизни – 20%</a:t>
          </a:r>
          <a:endParaRPr lang="ru-RU" dirty="0"/>
        </a:p>
      </dgm:t>
    </dgm:pt>
    <dgm:pt modelId="{092F7D2A-01A3-4621-8F9E-5CC1D7765CEF}" type="parTrans" cxnId="{786C0658-802E-4483-812D-34ABBA7536DF}">
      <dgm:prSet/>
      <dgm:spPr/>
      <dgm:t>
        <a:bodyPr/>
        <a:lstStyle/>
        <a:p>
          <a:endParaRPr lang="ru-RU"/>
        </a:p>
      </dgm:t>
    </dgm:pt>
    <dgm:pt modelId="{FD554E94-F5FA-4E24-8782-1DDB8160C1B8}" type="sibTrans" cxnId="{786C0658-802E-4483-812D-34ABBA7536DF}">
      <dgm:prSet/>
      <dgm:spPr/>
      <dgm:t>
        <a:bodyPr/>
        <a:lstStyle/>
        <a:p>
          <a:endParaRPr lang="ru-RU"/>
        </a:p>
      </dgm:t>
    </dgm:pt>
    <dgm:pt modelId="{3892CAD6-5CE3-4D33-A14C-C09E88216F76}">
      <dgm:prSet/>
      <dgm:spPr/>
      <dgm:t>
        <a:bodyPr/>
        <a:lstStyle/>
        <a:p>
          <a:pPr rtl="0"/>
          <a:r>
            <a:rPr lang="ru-RU" dirty="0" smtClean="0"/>
            <a:t>Здоровый образ жизни – 50%</a:t>
          </a:r>
          <a:endParaRPr lang="ru-RU" dirty="0"/>
        </a:p>
      </dgm:t>
    </dgm:pt>
    <dgm:pt modelId="{E90F55F5-FB10-4543-9541-7B24D7E29F57}" type="parTrans" cxnId="{E5F2E6BC-68D5-473F-85E5-5EE235B42FC8}">
      <dgm:prSet/>
      <dgm:spPr/>
      <dgm:t>
        <a:bodyPr/>
        <a:lstStyle/>
        <a:p>
          <a:endParaRPr lang="ru-RU"/>
        </a:p>
      </dgm:t>
    </dgm:pt>
    <dgm:pt modelId="{DEE7C558-02E1-4911-8B0C-2BFAD2782605}" type="sibTrans" cxnId="{E5F2E6BC-68D5-473F-85E5-5EE235B42FC8}">
      <dgm:prSet/>
      <dgm:spPr/>
      <dgm:t>
        <a:bodyPr/>
        <a:lstStyle/>
        <a:p>
          <a:endParaRPr lang="ru-RU"/>
        </a:p>
      </dgm:t>
    </dgm:pt>
    <dgm:pt modelId="{3D335CA5-D070-4ECE-8A78-212A2ABC720E}">
      <dgm:prSet/>
      <dgm:spPr/>
      <dgm:t>
        <a:bodyPr/>
        <a:lstStyle/>
        <a:p>
          <a:pPr rtl="0"/>
          <a:r>
            <a:rPr lang="ru-RU" dirty="0" smtClean="0"/>
            <a:t>Наследственность – 20%</a:t>
          </a:r>
          <a:endParaRPr lang="ru-RU" dirty="0"/>
        </a:p>
      </dgm:t>
    </dgm:pt>
    <dgm:pt modelId="{15BCB982-55EB-4B0B-A8CE-36C0486EF94B}" type="parTrans" cxnId="{E94B8F92-0C02-4CED-8EBB-4B0196A8E8D6}">
      <dgm:prSet/>
      <dgm:spPr/>
      <dgm:t>
        <a:bodyPr/>
        <a:lstStyle/>
        <a:p>
          <a:endParaRPr lang="ru-RU"/>
        </a:p>
      </dgm:t>
    </dgm:pt>
    <dgm:pt modelId="{9194BCB2-62FB-44D1-8E17-FCB28AB5893B}" type="sibTrans" cxnId="{E94B8F92-0C02-4CED-8EBB-4B0196A8E8D6}">
      <dgm:prSet/>
      <dgm:spPr/>
      <dgm:t>
        <a:bodyPr/>
        <a:lstStyle/>
        <a:p>
          <a:endParaRPr lang="ru-RU"/>
        </a:p>
      </dgm:t>
    </dgm:pt>
    <dgm:pt modelId="{AD2D499A-3006-4435-9938-CE0DCA1C138C}" type="pres">
      <dgm:prSet presAssocID="{E45933A7-C3C5-4707-8491-F317085CED8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6A2BB4C1-6754-44CA-959A-7F3D067675C3}" type="pres">
      <dgm:prSet presAssocID="{E45933A7-C3C5-4707-8491-F317085CED80}" presName="pyramid" presStyleLbl="node1" presStyleIdx="0" presStyleCnt="1" custLinFactNeighborX="-17447" custLinFactNeighborY="-20158"/>
      <dgm:spPr/>
    </dgm:pt>
    <dgm:pt modelId="{B1982F8A-E5E5-4666-A7EC-EB51848E30BB}" type="pres">
      <dgm:prSet presAssocID="{E45933A7-C3C5-4707-8491-F317085CED80}" presName="theList" presStyleCnt="0"/>
      <dgm:spPr/>
    </dgm:pt>
    <dgm:pt modelId="{C075EDFF-9B53-41C4-A323-D2B88A4AFEB7}" type="pres">
      <dgm:prSet presAssocID="{8C819329-C720-4251-A7D3-C4DA9D91BDEE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11702E-8B8F-4EAC-A00C-CD25B5BB569A}" type="pres">
      <dgm:prSet presAssocID="{8C819329-C720-4251-A7D3-C4DA9D91BDEE}" presName="aSpace" presStyleCnt="0"/>
      <dgm:spPr/>
    </dgm:pt>
    <dgm:pt modelId="{DEFE255A-7221-496E-A028-AFC277979F1A}" type="pres">
      <dgm:prSet presAssocID="{BFEABFB9-4D1B-4FA2-B823-1B223CC04C7A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49C69E-E4D2-417C-8EF5-098CB1F78E81}" type="pres">
      <dgm:prSet presAssocID="{BFEABFB9-4D1B-4FA2-B823-1B223CC04C7A}" presName="aSpace" presStyleCnt="0"/>
      <dgm:spPr/>
    </dgm:pt>
    <dgm:pt modelId="{2C4B628A-3768-4B68-8079-B772CE5D68DA}" type="pres">
      <dgm:prSet presAssocID="{3D335CA5-D070-4ECE-8A78-212A2ABC720E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032144-9484-4C66-AD67-094A7A5E9E68}" type="pres">
      <dgm:prSet presAssocID="{3D335CA5-D070-4ECE-8A78-212A2ABC720E}" presName="aSpace" presStyleCnt="0"/>
      <dgm:spPr/>
    </dgm:pt>
    <dgm:pt modelId="{FC83B63E-36ED-44B6-A3BD-D0CE773148F2}" type="pres">
      <dgm:prSet presAssocID="{3892CAD6-5CE3-4D33-A14C-C09E88216F7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B3FEC5-0E35-4F67-9610-B6990593ABEB}" type="pres">
      <dgm:prSet presAssocID="{3892CAD6-5CE3-4D33-A14C-C09E88216F76}" presName="aSpace" presStyleCnt="0"/>
      <dgm:spPr/>
    </dgm:pt>
  </dgm:ptLst>
  <dgm:cxnLst>
    <dgm:cxn modelId="{682071C8-8B67-4F69-9C8E-EE2148BB42C2}" type="presOf" srcId="{3D335CA5-D070-4ECE-8A78-212A2ABC720E}" destId="{2C4B628A-3768-4B68-8079-B772CE5D68DA}" srcOrd="0" destOrd="0" presId="urn:microsoft.com/office/officeart/2005/8/layout/pyramid2"/>
    <dgm:cxn modelId="{F35D665F-B689-4744-92A3-8423A6582327}" srcId="{E45933A7-C3C5-4707-8491-F317085CED80}" destId="{8C819329-C720-4251-A7D3-C4DA9D91BDEE}" srcOrd="0" destOrd="0" parTransId="{3CDC05C6-C8EB-417F-9655-15E3B417DB5C}" sibTransId="{39D0B132-3D44-44C4-9DA9-0BF1F3F3F804}"/>
    <dgm:cxn modelId="{BF9D582E-68DF-4B30-980F-01ACBEFAF055}" type="presOf" srcId="{BFEABFB9-4D1B-4FA2-B823-1B223CC04C7A}" destId="{DEFE255A-7221-496E-A028-AFC277979F1A}" srcOrd="0" destOrd="0" presId="urn:microsoft.com/office/officeart/2005/8/layout/pyramid2"/>
    <dgm:cxn modelId="{54906ED4-A182-4571-BBA5-C254129556FE}" type="presOf" srcId="{8C819329-C720-4251-A7D3-C4DA9D91BDEE}" destId="{C075EDFF-9B53-41C4-A323-D2B88A4AFEB7}" srcOrd="0" destOrd="0" presId="urn:microsoft.com/office/officeart/2005/8/layout/pyramid2"/>
    <dgm:cxn modelId="{0A3F6882-AE2D-4C5C-BF30-C01F42A27DFF}" type="presOf" srcId="{E45933A7-C3C5-4707-8491-F317085CED80}" destId="{AD2D499A-3006-4435-9938-CE0DCA1C138C}" srcOrd="0" destOrd="0" presId="urn:microsoft.com/office/officeart/2005/8/layout/pyramid2"/>
    <dgm:cxn modelId="{E5F2E6BC-68D5-473F-85E5-5EE235B42FC8}" srcId="{E45933A7-C3C5-4707-8491-F317085CED80}" destId="{3892CAD6-5CE3-4D33-A14C-C09E88216F76}" srcOrd="3" destOrd="0" parTransId="{E90F55F5-FB10-4543-9541-7B24D7E29F57}" sibTransId="{DEE7C558-02E1-4911-8B0C-2BFAD2782605}"/>
    <dgm:cxn modelId="{786C0658-802E-4483-812D-34ABBA7536DF}" srcId="{E45933A7-C3C5-4707-8491-F317085CED80}" destId="{BFEABFB9-4D1B-4FA2-B823-1B223CC04C7A}" srcOrd="1" destOrd="0" parTransId="{092F7D2A-01A3-4621-8F9E-5CC1D7765CEF}" sibTransId="{FD554E94-F5FA-4E24-8782-1DDB8160C1B8}"/>
    <dgm:cxn modelId="{B218AEDF-5C64-4A35-8F99-02A21B8CC5F9}" type="presOf" srcId="{3892CAD6-5CE3-4D33-A14C-C09E88216F76}" destId="{FC83B63E-36ED-44B6-A3BD-D0CE773148F2}" srcOrd="0" destOrd="0" presId="urn:microsoft.com/office/officeart/2005/8/layout/pyramid2"/>
    <dgm:cxn modelId="{E94B8F92-0C02-4CED-8EBB-4B0196A8E8D6}" srcId="{E45933A7-C3C5-4707-8491-F317085CED80}" destId="{3D335CA5-D070-4ECE-8A78-212A2ABC720E}" srcOrd="2" destOrd="0" parTransId="{15BCB982-55EB-4B0B-A8CE-36C0486EF94B}" sibTransId="{9194BCB2-62FB-44D1-8E17-FCB28AB5893B}"/>
    <dgm:cxn modelId="{5984BF26-7A20-4389-A57A-C98D67C486A6}" type="presParOf" srcId="{AD2D499A-3006-4435-9938-CE0DCA1C138C}" destId="{6A2BB4C1-6754-44CA-959A-7F3D067675C3}" srcOrd="0" destOrd="0" presId="urn:microsoft.com/office/officeart/2005/8/layout/pyramid2"/>
    <dgm:cxn modelId="{51A65105-3770-4D6A-B9C4-A97E8B57E478}" type="presParOf" srcId="{AD2D499A-3006-4435-9938-CE0DCA1C138C}" destId="{B1982F8A-E5E5-4666-A7EC-EB51848E30BB}" srcOrd="1" destOrd="0" presId="urn:microsoft.com/office/officeart/2005/8/layout/pyramid2"/>
    <dgm:cxn modelId="{DAACA0A8-57F5-482D-86D6-FA40FB105927}" type="presParOf" srcId="{B1982F8A-E5E5-4666-A7EC-EB51848E30BB}" destId="{C075EDFF-9B53-41C4-A323-D2B88A4AFEB7}" srcOrd="0" destOrd="0" presId="urn:microsoft.com/office/officeart/2005/8/layout/pyramid2"/>
    <dgm:cxn modelId="{5FDDCA06-DD75-46E7-B554-587020B12762}" type="presParOf" srcId="{B1982F8A-E5E5-4666-A7EC-EB51848E30BB}" destId="{8C11702E-8B8F-4EAC-A00C-CD25B5BB569A}" srcOrd="1" destOrd="0" presId="urn:microsoft.com/office/officeart/2005/8/layout/pyramid2"/>
    <dgm:cxn modelId="{1422BEA4-BB8D-4B8A-95C0-79EE54E7797C}" type="presParOf" srcId="{B1982F8A-E5E5-4666-A7EC-EB51848E30BB}" destId="{DEFE255A-7221-496E-A028-AFC277979F1A}" srcOrd="2" destOrd="0" presId="urn:microsoft.com/office/officeart/2005/8/layout/pyramid2"/>
    <dgm:cxn modelId="{D9605CB9-E964-438A-9B64-3EAAC4738832}" type="presParOf" srcId="{B1982F8A-E5E5-4666-A7EC-EB51848E30BB}" destId="{EB49C69E-E4D2-417C-8EF5-098CB1F78E81}" srcOrd="3" destOrd="0" presId="urn:microsoft.com/office/officeart/2005/8/layout/pyramid2"/>
    <dgm:cxn modelId="{99AD8A85-1540-49EE-902C-D428AD8063FA}" type="presParOf" srcId="{B1982F8A-E5E5-4666-A7EC-EB51848E30BB}" destId="{2C4B628A-3768-4B68-8079-B772CE5D68DA}" srcOrd="4" destOrd="0" presId="urn:microsoft.com/office/officeart/2005/8/layout/pyramid2"/>
    <dgm:cxn modelId="{6CE3DF9D-9964-4DBF-8655-97D7E830122B}" type="presParOf" srcId="{B1982F8A-E5E5-4666-A7EC-EB51848E30BB}" destId="{87032144-9484-4C66-AD67-094A7A5E9E68}" srcOrd="5" destOrd="0" presId="urn:microsoft.com/office/officeart/2005/8/layout/pyramid2"/>
    <dgm:cxn modelId="{96115F72-09E3-42D6-9A10-195DC33D2016}" type="presParOf" srcId="{B1982F8A-E5E5-4666-A7EC-EB51848E30BB}" destId="{FC83B63E-36ED-44B6-A3BD-D0CE773148F2}" srcOrd="6" destOrd="0" presId="urn:microsoft.com/office/officeart/2005/8/layout/pyramid2"/>
    <dgm:cxn modelId="{B787013B-642A-4D9F-A4E8-B5F10288145F}" type="presParOf" srcId="{B1982F8A-E5E5-4666-A7EC-EB51848E30BB}" destId="{7CB3FEC5-0E35-4F67-9610-B6990593ABEB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BB4C1-6754-44CA-959A-7F3D067675C3}">
      <dsp:nvSpPr>
        <dsp:cNvPr id="0" name=""/>
        <dsp:cNvSpPr/>
      </dsp:nvSpPr>
      <dsp:spPr>
        <a:xfrm>
          <a:off x="0" y="0"/>
          <a:ext cx="3541977" cy="3541977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075EDFF-9B53-41C4-A323-D2B88A4AFEB7}">
      <dsp:nvSpPr>
        <dsp:cNvPr id="0" name=""/>
        <dsp:cNvSpPr/>
      </dsp:nvSpPr>
      <dsp:spPr>
        <a:xfrm>
          <a:off x="1878024" y="354543"/>
          <a:ext cx="2302285" cy="6295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Здравоохранение – 10%</a:t>
          </a:r>
          <a:endParaRPr lang="ru-RU" sz="1500" kern="1200" dirty="0"/>
        </a:p>
      </dsp:txBody>
      <dsp:txXfrm>
        <a:off x="1908755" y="385274"/>
        <a:ext cx="2240823" cy="568069"/>
      </dsp:txXfrm>
    </dsp:sp>
    <dsp:sp modelId="{DEFE255A-7221-496E-A028-AFC277979F1A}">
      <dsp:nvSpPr>
        <dsp:cNvPr id="0" name=""/>
        <dsp:cNvSpPr/>
      </dsp:nvSpPr>
      <dsp:spPr>
        <a:xfrm>
          <a:off x="1878024" y="1062766"/>
          <a:ext cx="2302285" cy="6295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Условия жизни – 20%</a:t>
          </a:r>
          <a:endParaRPr lang="ru-RU" sz="1500" kern="1200" dirty="0"/>
        </a:p>
      </dsp:txBody>
      <dsp:txXfrm>
        <a:off x="1908755" y="1093497"/>
        <a:ext cx="2240823" cy="568069"/>
      </dsp:txXfrm>
    </dsp:sp>
    <dsp:sp modelId="{2C4B628A-3768-4B68-8079-B772CE5D68DA}">
      <dsp:nvSpPr>
        <dsp:cNvPr id="0" name=""/>
        <dsp:cNvSpPr/>
      </dsp:nvSpPr>
      <dsp:spPr>
        <a:xfrm>
          <a:off x="1878024" y="1770988"/>
          <a:ext cx="2302285" cy="6295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Наследственность – 20%</a:t>
          </a:r>
          <a:endParaRPr lang="ru-RU" sz="1500" kern="1200" dirty="0"/>
        </a:p>
      </dsp:txBody>
      <dsp:txXfrm>
        <a:off x="1908755" y="1801719"/>
        <a:ext cx="2240823" cy="568069"/>
      </dsp:txXfrm>
    </dsp:sp>
    <dsp:sp modelId="{FC83B63E-36ED-44B6-A3BD-D0CE773148F2}">
      <dsp:nvSpPr>
        <dsp:cNvPr id="0" name=""/>
        <dsp:cNvSpPr/>
      </dsp:nvSpPr>
      <dsp:spPr>
        <a:xfrm>
          <a:off x="1878024" y="2479210"/>
          <a:ext cx="2302285" cy="62953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Здоровый образ жизни – 50%</a:t>
          </a:r>
          <a:endParaRPr lang="ru-RU" sz="1500" kern="1200" dirty="0"/>
        </a:p>
      </dsp:txBody>
      <dsp:txXfrm>
        <a:off x="1908755" y="2509941"/>
        <a:ext cx="2240823" cy="568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BA079-13C0-4028-A2B2-D18EF65A21B7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FF2C0-F163-4FDF-92A0-0B789DBDB1A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6509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940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64853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424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431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0436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6465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6683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138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3742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849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7710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9002C-BAFC-44F6-B039-A86BAE47C86E}" type="datetimeFigureOut">
              <a:rPr lang="ru-RU" smtClean="0"/>
              <a:pPr/>
              <a:t>13.11.2022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A97BC-61C9-49E3-8DAE-58B34A9781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616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wav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3.wav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media" Target="../media/media4.wav"/><Relationship Id="rId3" Type="http://schemas.openxmlformats.org/officeDocument/2006/relationships/diagramData" Target="../diagrams/data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9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5.wav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7.wav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8.wav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2.wav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441" y="836712"/>
            <a:ext cx="708020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Здоровый </a:t>
            </a:r>
            <a:r>
              <a:rPr lang="ru-RU" sz="5400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</a:t>
            </a:r>
            <a:r>
              <a:rPr lang="ru-RU" sz="54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браз жизни - </a:t>
            </a:r>
            <a:r>
              <a:rPr lang="ru-RU" sz="5400" b="1" cap="none" spc="0" dirty="0" smtClean="0">
                <a:ln w="12700">
                  <a:solidFill>
                    <a:srgbClr val="00FF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альтернатива</a:t>
            </a:r>
            <a:r>
              <a:rPr lang="ru-RU" sz="5400" b="1" cap="none" spc="0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вредным привычкам</a:t>
            </a:r>
            <a:endParaRPr lang="ru-RU" sz="54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5901" y="2967335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>
                <a:solidFill>
                  <a:srgbClr val="FFFF00"/>
                </a:solidFill>
              </a:ln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8992" y="3500438"/>
            <a:ext cx="3162300" cy="263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18905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724"/>
    </mc:Choice>
    <mc:Fallback>
      <p:transition spd="slow" advTm="1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4286256"/>
            <a:ext cx="2758386" cy="214444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14348" y="642918"/>
            <a:ext cx="635795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cap="all" dirty="0" smtClean="0">
                <a:solidFill>
                  <a:srgbClr val="0070C0"/>
                </a:solidFill>
              </a:rPr>
              <a:t>ЧТО ТАКОЕ ЗОЖ?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Сегодня все больше и больше людей отказываются от вредных привычек в силу здорового образа жизни. Можно с уверенностью сказать, что сегодня в моде </a:t>
            </a:r>
            <a:r>
              <a:rPr lang="ru-RU" b="1" dirty="0" smtClean="0">
                <a:solidFill>
                  <a:srgbClr val="0070C0"/>
                </a:solidFill>
              </a:rPr>
              <a:t>здоровый образ жизни</a:t>
            </a:r>
            <a:r>
              <a:rPr lang="ru-RU" dirty="0" smtClean="0">
                <a:solidFill>
                  <a:srgbClr val="0070C0"/>
                </a:solidFill>
              </a:rPr>
              <a:t>. Люди больше времени уделяют своему здоровью и питанию, практикуют физическую активность и делают все, чтобы продлить молодость и сохранить здоровье как можно дольше.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5601"/>
    </mc:Choice>
    <mc:Fallback>
      <p:transition spd="slow" advTm="256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789" y="0"/>
            <a:ext cx="857469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От чего зависит наше здоровье?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37690548"/>
              </p:ext>
            </p:extLst>
          </p:nvPr>
        </p:nvGraphicFramePr>
        <p:xfrm>
          <a:off x="317789" y="1759231"/>
          <a:ext cx="4287345" cy="3541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508104" y="1676282"/>
            <a:ext cx="3203848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Здоровье— </a:t>
            </a:r>
            <a:r>
              <a:rPr lang="ru-RU" dirty="0"/>
              <a:t>состояние любого живого организма, при котором он в целом и все его органы способны полностью выполнять свои функции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8872" y="3153610"/>
            <a:ext cx="4655128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1175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1092"/>
    </mc:Choice>
    <mc:Fallback>
      <p:transition spd="slow" advTm="41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Graphic spid="5" grpId="0">
        <p:bldAsOne/>
      </p:bldGraphic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Дерево Жизни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285860"/>
            <a:ext cx="557216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6833"/>
            <a:ext cx="610147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548680"/>
            <a:ext cx="7416824" cy="76944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/>
              <a:t>Три главных принципов ЗОЖ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10800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51920" y="1700808"/>
            <a:ext cx="5112568" cy="203132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Здесь все просто</a:t>
            </a:r>
            <a:r>
              <a:rPr lang="ru-RU" dirty="0"/>
              <a:t>: «Мы — то, что мы едим!» Сегодня эта фраза как никогда актуальна. Активное развитие сетей фаст-</a:t>
            </a:r>
            <a:r>
              <a:rPr lang="ru-RU" dirty="0" err="1"/>
              <a:t>фуда</a:t>
            </a:r>
            <a:r>
              <a:rPr lang="ru-RU" dirty="0"/>
              <a:t>, сложный график работы, при котором нет времени на полноценный обед и ужин, вредные перекусы - все это никоим образом не может положительно влиять на состояние нашего организма.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7624" y="548680"/>
            <a:ext cx="6840760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/>
              <a:t>ЗОЖ- это правильное питание</a:t>
            </a:r>
            <a:endParaRPr lang="ru-RU" sz="4000" dirty="0"/>
          </a:p>
        </p:txBody>
      </p:sp>
      <p:pic>
        <p:nvPicPr>
          <p:cNvPr id="9" name="Рисунок 8" descr="i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44824"/>
            <a:ext cx="3384584" cy="2017621"/>
          </a:xfrm>
          <a:prstGeom prst="rect">
            <a:avLst/>
          </a:prstGeom>
        </p:spPr>
      </p:pic>
      <p:pic>
        <p:nvPicPr>
          <p:cNvPr id="11" name="Рисунок 10" descr="riyvy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4149080"/>
            <a:ext cx="3816423" cy="249974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23528" y="4365104"/>
            <a:ext cx="4572000" cy="203132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/>
              <a:t>Здоровый </a:t>
            </a:r>
            <a:r>
              <a:rPr lang="ru-RU" dirty="0"/>
              <a:t>образ жизни – это в первую очередь правильное и здоровое питание. А это значит, что для того чтобы чувствовать себя хорошо, мы должны постараться отказаться от синтетической еды с добавлением огромного количества консервантов и усилителей вкуса.  </a:t>
            </a: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1920"/>
    </mc:Choice>
    <mc:Fallback>
      <p:transition spd="slow" advTm="41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60648"/>
            <a:ext cx="7848872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ЗОЖ- это спорт и физические нагрузки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340768"/>
            <a:ext cx="4752528" cy="313932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Что касается </a:t>
            </a:r>
            <a:r>
              <a:rPr lang="ru-RU" b="1" dirty="0" smtClean="0"/>
              <a:t>физических нагрузок</a:t>
            </a:r>
            <a:r>
              <a:rPr lang="ru-RU" dirty="0" smtClean="0"/>
              <a:t>, то не нужно понимать этот аспект как стремление к изнуряющим тренировкам. Иногда достаточно делать зарядку по утрам в течение 15 минут, и можно уже получить заряд бодрости на весь день. Для особо активных людей рекомендуются так называемые аэробные нагрузки – тренировки на определённой достаточно высокой частоте пульса. К ним относятся: бег, спортивная ходьба, плавание, танцы. </a:t>
            </a:r>
          </a:p>
        </p:txBody>
      </p:sp>
      <p:pic>
        <p:nvPicPr>
          <p:cNvPr id="5" name="Рисунок 4" descr="i (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772816"/>
            <a:ext cx="3002623" cy="1944216"/>
          </a:xfrm>
          <a:prstGeom prst="rect">
            <a:avLst/>
          </a:prstGeom>
        </p:spPr>
      </p:pic>
      <p:pic>
        <p:nvPicPr>
          <p:cNvPr id="6" name="Рисунок 5" descr="i (8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4797152"/>
            <a:ext cx="2049016" cy="153676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067944" y="4797152"/>
            <a:ext cx="4572000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/>
              <a:t>Достаточно заниматься такими упражнениями 3 раза в неделю, чтобы держать своё тело в тонусе и тренировать </a:t>
            </a:r>
            <a:r>
              <a:rPr lang="ru-RU" dirty="0" err="1" smtClean="0"/>
              <a:t>сердечно-сосудистую</a:t>
            </a:r>
            <a:r>
              <a:rPr lang="ru-RU" dirty="0" smtClean="0"/>
              <a:t> систему. </a:t>
            </a:r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0514"/>
    </mc:Choice>
    <mc:Fallback>
      <p:transition spd="slow" advTm="60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0648"/>
            <a:ext cx="6120680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400" dirty="0" smtClean="0"/>
              <a:t>Здоровый образ жизни – это личная гигиена 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924944"/>
            <a:ext cx="5832648" cy="175432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Личная гигиена</a:t>
            </a:r>
            <a:r>
              <a:rPr lang="ru-RU" dirty="0" smtClean="0"/>
              <a:t>, прежде всего, состоит в поддержании чистоты кожи. Ведь если этого не делать, то вследствие регулярного выделения железами кожи пота и жира в совокупности с внешними загрязнениями создаётся благоприятная среда для размножения болезнетворных микроорганизмов и развития заболеваний.</a:t>
            </a:r>
            <a:endParaRPr lang="ru-RU" dirty="0"/>
          </a:p>
        </p:txBody>
      </p:sp>
      <p:pic>
        <p:nvPicPr>
          <p:cNvPr id="4" name="Рисунок 3" descr="i (1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4365104"/>
            <a:ext cx="3816424" cy="2102888"/>
          </a:xfrm>
          <a:prstGeom prst="rect">
            <a:avLst/>
          </a:prstGeom>
        </p:spPr>
      </p:pic>
      <p:pic>
        <p:nvPicPr>
          <p:cNvPr id="5" name="Рисунок 4" descr="i (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26263">
            <a:off x="5864421" y="1111158"/>
            <a:ext cx="3094923" cy="23211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1257"/>
    </mc:Choice>
    <mc:Fallback>
      <p:transition spd="slow" advTm="41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48680"/>
            <a:ext cx="8496944" cy="8309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800" dirty="0" smtClean="0"/>
              <a:t>ЗОЖ – это закаливание</a:t>
            </a:r>
            <a:endParaRPr lang="ru-RU" sz="4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84784"/>
            <a:ext cx="4572000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smtClean="0"/>
              <a:t>Закаливание – это система профилактических мероприятий, направленных на сопротивляемость организма  неблагоприятным факторам окружающей среды.  Оздоровительное закаливание помогает организму повысить адаптацию к условиям внешней среды. То есть закаленный организм даже при значительных колебаниях температуры окружающей среды поддерживает температуру внутренних органов в достаточно узких границах. </a:t>
            </a:r>
            <a:endParaRPr lang="ru-RU" dirty="0"/>
          </a:p>
        </p:txBody>
      </p:sp>
      <p:pic>
        <p:nvPicPr>
          <p:cNvPr id="4" name="Рисунок 3" descr="zdorov_ki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4077072"/>
            <a:ext cx="3456384" cy="2538282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5833"/>
    </mc:Choice>
    <mc:Fallback>
      <p:transition spd="slow" advTm="35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512630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Здоровый образ жизни – это отказ от вредных привычек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3631321"/>
            <a:ext cx="4788024" cy="19389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Привычка— </a:t>
            </a:r>
            <a:r>
              <a:rPr lang="ru-RU" sz="2000" dirty="0"/>
              <a:t>автоматизированное действие, выполнение которого в определенных условиях стало </a:t>
            </a:r>
            <a:r>
              <a:rPr lang="ru-RU" sz="2000" dirty="0" smtClean="0"/>
              <a:t>потребностью. С </a:t>
            </a:r>
            <a:r>
              <a:rPr lang="ru-RU" sz="2000" dirty="0"/>
              <a:t>формированием </a:t>
            </a:r>
            <a:r>
              <a:rPr lang="ru-RU" sz="2000" dirty="0" smtClean="0"/>
              <a:t>привычки </a:t>
            </a:r>
            <a:r>
              <a:rPr lang="ru-RU" sz="2000" dirty="0"/>
              <a:t>связано смещение мотива действия.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68144" y="520512"/>
            <a:ext cx="2502024" cy="20313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Вредные привычки —распространённые </a:t>
            </a:r>
            <a:r>
              <a:rPr lang="ru-RU" dirty="0"/>
              <a:t>действия, которые люди повторяют вновь и вновь, несмотря на то, что они не полезны или даже вредны.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925" y="3429000"/>
            <a:ext cx="355513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5721"/>
    </mc:Choice>
    <mc:Fallback>
      <p:transition spd="slow" advTm="45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8015" y="0"/>
            <a:ext cx="439644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Алкоголь и его вредное влияние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8015" y="1357083"/>
            <a:ext cx="3888432" cy="2308324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Алкоголь, несомненно, оказывает вредное влияние на мозг, что подтверждается заплетающимися ногами, затуманенным зрением, замедленной реакцией, путаной речью и провалами в памяти – все эти эффекты наблюдаются после приёма алкогольных напитков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64088" y="3493822"/>
            <a:ext cx="3150096" cy="286232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dirty="0"/>
              <a:t>Особенно вредное влияние алкоголизм оказывает на печень: при длительном систематическом злоупотреблении алкоголем происходит развитие алкогольного цирроза печени. Алкоголизм - одна из частых причин заболевания поджелудочной железы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27455"/>
            <a:ext cx="3364399" cy="288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1364" y="191470"/>
            <a:ext cx="3667060" cy="287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264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5555"/>
    </mc:Choice>
    <mc:Fallback>
      <p:transition spd="slow" advTm="55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41553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Курение</a:t>
            </a:r>
            <a:endParaRPr lang="ru-RU" sz="7200" b="1" cap="none" spc="0" dirty="0">
              <a:ln w="1905">
                <a:solidFill>
                  <a:schemeClr val="tx1"/>
                </a:solidFill>
              </a:ln>
              <a:solidFill>
                <a:schemeClr val="bg1">
                  <a:lumMod val="6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1428134"/>
            <a:ext cx="4572000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800" dirty="0"/>
              <a:t>Курение, вид бытовой наркомании, наиболее распространенная форма которой - никотинизм - курение табака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74903"/>
            <a:ext cx="4669952" cy="2828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433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76672"/>
            <a:ext cx="77768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</a:bodyPr>
          <a:lstStyle/>
          <a:p>
            <a:pPr algn="ctr"/>
            <a:r>
              <a:rPr lang="ru-RU" sz="7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Наркотики</a:t>
            </a: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2098" y="2026314"/>
            <a:ext cx="5094312" cy="18158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Наркома́ния</a:t>
            </a:r>
            <a:r>
              <a:rPr lang="ru-RU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— тотальное </a:t>
            </a:r>
            <a:r>
              <a:rPr lang="ru-RU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прогредиентное</a:t>
            </a:r>
            <a:r>
              <a:rPr lang="ru-RU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заболевание, вызванное употреблением наркотических веществ</a:t>
            </a:r>
            <a:r>
              <a:rPr lang="ru-RU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26314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9087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Цветок ЗДОРОВЬЯ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cer\Downloads\WhatsApp Image 2022-11-13 at 19.53.26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214422"/>
            <a:ext cx="5406253" cy="54062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Собери </a:t>
            </a:r>
            <a:r>
              <a:rPr lang="ru-RU" b="1" dirty="0" smtClean="0">
                <a:solidFill>
                  <a:srgbClr val="FF0000"/>
                </a:solidFill>
              </a:rPr>
              <a:t>пословицы </a:t>
            </a:r>
          </a:p>
          <a:p>
            <a:r>
              <a:rPr lang="ru-RU" b="1" dirty="0" smtClean="0"/>
              <a:t>ЗДОРОВЬЕ СГУБИШЬ  –</a:t>
            </a:r>
          </a:p>
          <a:p>
            <a:r>
              <a:rPr lang="ru-RU" b="1" dirty="0" smtClean="0"/>
              <a:t>НОВОЕ НЕ КУПИШЬ</a:t>
            </a:r>
          </a:p>
          <a:p>
            <a:r>
              <a:rPr lang="ru-RU" b="1" dirty="0" smtClean="0"/>
              <a:t>В ЗДОРОВОМ ТЕЛЕ –</a:t>
            </a:r>
          </a:p>
          <a:p>
            <a:r>
              <a:rPr lang="ru-RU" b="1" dirty="0" smtClean="0"/>
              <a:t>ЗДОРОВЫЙ ДУХ</a:t>
            </a:r>
          </a:p>
          <a:p>
            <a:r>
              <a:rPr lang="ru-RU" b="1" dirty="0" smtClean="0"/>
              <a:t>ЗДОРОВЬЕ –</a:t>
            </a:r>
          </a:p>
          <a:p>
            <a:r>
              <a:rPr lang="ru-RU" b="1" dirty="0" smtClean="0"/>
              <a:t>ВСЕМУ ГОЛОВА.</a:t>
            </a:r>
          </a:p>
          <a:p>
            <a:r>
              <a:rPr lang="ru-RU" b="1" dirty="0" smtClean="0"/>
              <a:t>БЕРЕГИ ПЛАТЬЕ СНОВУ,</a:t>
            </a:r>
          </a:p>
          <a:p>
            <a:r>
              <a:rPr lang="ru-RU" b="1" dirty="0" smtClean="0"/>
              <a:t>А ЗДОРОВЬЕ СМОЛОДУ</a:t>
            </a:r>
          </a:p>
          <a:p>
            <a:r>
              <a:rPr lang="ru-RU" b="1" dirty="0" smtClean="0"/>
              <a:t>ЗДОРОВ БУДЕШЬ –</a:t>
            </a:r>
          </a:p>
          <a:p>
            <a:r>
              <a:rPr lang="ru-RU" b="1" dirty="0" smtClean="0"/>
              <a:t>ВСЁ ДОБУДЕШЬ</a:t>
            </a:r>
          </a:p>
          <a:p>
            <a:r>
              <a:rPr lang="ru-RU" b="1" dirty="0" smtClean="0"/>
              <a:t>ЗДОРОВЬЕ</a:t>
            </a:r>
          </a:p>
          <a:p>
            <a:r>
              <a:rPr lang="ru-RU" b="1" dirty="0" smtClean="0"/>
              <a:t> ДОРОЖЕ ДЕНЕГ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65416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Задание 2</a:t>
            </a:r>
            <a:r>
              <a:rPr lang="ru-RU" sz="4000" b="1" i="1" dirty="0" smtClean="0"/>
              <a:t> </a:t>
            </a:r>
            <a:r>
              <a:rPr lang="ru-RU" sz="4000" b="1" i="1" dirty="0" smtClean="0"/>
              <a:t/>
            </a:r>
            <a:br>
              <a:rPr lang="ru-RU" sz="4000" b="1" i="1" dirty="0" smtClean="0"/>
            </a:br>
            <a:r>
              <a:rPr lang="ru-RU" sz="4000" b="1" i="1" dirty="0" smtClean="0"/>
              <a:t>«</a:t>
            </a:r>
            <a:r>
              <a:rPr lang="ru-RU" sz="4000" b="1" i="1" dirty="0" smtClean="0"/>
              <a:t>Закажите блюда </a:t>
            </a:r>
            <a:r>
              <a:rPr lang="ru-RU" sz="4000" b="1" i="1" dirty="0" smtClean="0"/>
              <a:t/>
            </a:r>
            <a:br>
              <a:rPr lang="ru-RU" sz="4000" b="1" i="1" dirty="0" smtClean="0"/>
            </a:br>
            <a:r>
              <a:rPr lang="ru-RU" sz="4000" b="1" i="1" dirty="0" smtClean="0"/>
              <a:t>полезные </a:t>
            </a:r>
            <a:r>
              <a:rPr lang="ru-RU" sz="4000" b="1" i="1" dirty="0" smtClean="0"/>
              <a:t>для здоровья»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500" b="1" dirty="0" smtClean="0">
                <a:solidFill>
                  <a:srgbClr val="FF0000"/>
                </a:solidFill>
              </a:rPr>
              <a:t>МЕНЮ КАФЕ «ВКУСНОТА»</a:t>
            </a:r>
          </a:p>
          <a:p>
            <a:r>
              <a:rPr lang="ru-RU" sz="5500" b="1" dirty="0" smtClean="0"/>
              <a:t>Названия блюд</a:t>
            </a:r>
          </a:p>
          <a:p>
            <a:r>
              <a:rPr lang="ru-RU" sz="5500" b="1" dirty="0" smtClean="0"/>
              <a:t>1. Салат из капусты</a:t>
            </a:r>
          </a:p>
          <a:p>
            <a:r>
              <a:rPr lang="ru-RU" sz="5500" b="1" dirty="0" smtClean="0"/>
              <a:t>2. Салат из свеклы</a:t>
            </a:r>
          </a:p>
          <a:p>
            <a:r>
              <a:rPr lang="ru-RU" sz="5500" b="1" dirty="0" smtClean="0"/>
              <a:t>3. Салат «Оливье»</a:t>
            </a:r>
          </a:p>
          <a:p>
            <a:r>
              <a:rPr lang="ru-RU" sz="5500" b="1" dirty="0" smtClean="0"/>
              <a:t>4. Борщ</a:t>
            </a:r>
          </a:p>
          <a:p>
            <a:r>
              <a:rPr lang="ru-RU" sz="5500" b="1" dirty="0" smtClean="0"/>
              <a:t>5. Суп Куринный с лапшой</a:t>
            </a:r>
          </a:p>
          <a:p>
            <a:r>
              <a:rPr lang="ru-RU" sz="5500" b="1" dirty="0" smtClean="0"/>
              <a:t>6. Уха</a:t>
            </a:r>
          </a:p>
          <a:p>
            <a:r>
              <a:rPr lang="ru-RU" sz="5500" b="1" dirty="0" smtClean="0"/>
              <a:t>7. Котлеты с гарниром</a:t>
            </a:r>
          </a:p>
          <a:p>
            <a:r>
              <a:rPr lang="ru-RU" sz="5500" b="1" dirty="0" smtClean="0"/>
              <a:t>8. Чипсы картофельные</a:t>
            </a:r>
          </a:p>
          <a:p>
            <a:r>
              <a:rPr lang="ru-RU" sz="5500" b="1" dirty="0" smtClean="0"/>
              <a:t>9. Шашлык</a:t>
            </a:r>
          </a:p>
          <a:p>
            <a:r>
              <a:rPr lang="ru-RU" sz="5500" b="1" dirty="0" smtClean="0"/>
              <a:t>10. Голубцы</a:t>
            </a:r>
          </a:p>
          <a:p>
            <a:r>
              <a:rPr lang="ru-RU" sz="5500" b="1" dirty="0" smtClean="0"/>
              <a:t>11. Сосиски, сардельки</a:t>
            </a:r>
          </a:p>
          <a:p>
            <a:r>
              <a:rPr lang="ru-RU" sz="5500" b="1" dirty="0" smtClean="0"/>
              <a:t>12. Компот из сухофруктов</a:t>
            </a:r>
          </a:p>
          <a:p>
            <a:r>
              <a:rPr lang="ru-RU" sz="5500" b="1" dirty="0" smtClean="0"/>
              <a:t>13. Кисель из клюквы</a:t>
            </a:r>
          </a:p>
          <a:p>
            <a:r>
              <a:rPr lang="ru-RU" sz="5500" b="1" dirty="0" smtClean="0"/>
              <a:t>14. Газированные сладкие напитки (Пепси-кола, Кока-кола)</a:t>
            </a:r>
          </a:p>
          <a:p>
            <a:r>
              <a:rPr lang="ru-RU" sz="5500" b="1" dirty="0" smtClean="0"/>
              <a:t>15. Фрукты (яблоки, бананы, груши, апельсины)</a:t>
            </a:r>
          </a:p>
          <a:p>
            <a:r>
              <a:rPr lang="ru-RU" sz="5500" b="1" dirty="0" smtClean="0"/>
              <a:t>16. Шоколадный батончик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3.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Найди название 10 видов спорта, а из оставшихся букв составь слово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Разработать </a:t>
            </a:r>
            <a:r>
              <a:rPr lang="ru-RU" b="1" dirty="0" smtClean="0">
                <a:solidFill>
                  <a:srgbClr val="FF0000"/>
                </a:solidFill>
              </a:rPr>
              <a:t>правила личной гигиены.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Задание 5</a:t>
            </a:r>
            <a:br>
              <a:rPr lang="ru-RU" dirty="0" smtClean="0"/>
            </a:br>
            <a:r>
              <a:rPr lang="ru-RU" dirty="0" smtClean="0"/>
              <a:t>Лестница настроения</a:t>
            </a:r>
            <a:endParaRPr lang="ru-RU" dirty="0"/>
          </a:p>
        </p:txBody>
      </p:sp>
      <p:pic>
        <p:nvPicPr>
          <p:cNvPr id="4" name="Содержимое 3" descr="https://ds02.infourok.ru/uploads/ex/12f8/0004a6d7-8cfd0647/hello_html_59bd7229.gif"/>
          <p:cNvPicPr>
            <a:picLocks noGrp="1"/>
          </p:cNvPicPr>
          <p:nvPr>
            <p:ph idx="1"/>
          </p:nvPr>
        </p:nvPicPr>
        <p:blipFill>
          <a:blip r:embed="rId2"/>
          <a:srcRect t="19584"/>
          <a:stretch>
            <a:fillRect/>
          </a:stretch>
        </p:blipFill>
        <p:spPr bwMode="auto">
          <a:xfrm>
            <a:off x="714348" y="1785926"/>
            <a:ext cx="7500990" cy="4455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6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Составить свой режим дня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7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Собрать </a:t>
            </a:r>
            <a:r>
              <a:rPr lang="ru-RU" b="1" dirty="0" err="1" smtClean="0">
                <a:solidFill>
                  <a:srgbClr val="FF0000"/>
                </a:solidFill>
              </a:rPr>
              <a:t>пазлы</a:t>
            </a:r>
            <a:r>
              <a:rPr lang="ru-RU" b="1" dirty="0" smtClean="0">
                <a:solidFill>
                  <a:srgbClr val="FF0000"/>
                </a:solidFill>
              </a:rPr>
              <a:t> о вреде курения и вывешивают на доску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</TotalTime>
  <Words>607</Words>
  <Application>Microsoft Office PowerPoint</Application>
  <PresentationFormat>Экран (4:3)</PresentationFormat>
  <Paragraphs>79</Paragraphs>
  <Slides>21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Дерево Жизни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Цветок ЗДОРОВЬЯ</vt:lpstr>
      <vt:lpstr>Задание 1</vt:lpstr>
      <vt:lpstr>Задание 2  «Закажите блюда  полезные для здоровья» </vt:lpstr>
      <vt:lpstr>Задание 3.</vt:lpstr>
      <vt:lpstr>Задание 4</vt:lpstr>
      <vt:lpstr>Задание 5 Лестница настроения</vt:lpstr>
      <vt:lpstr>Задание 6</vt:lpstr>
      <vt:lpstr>Задание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АЙГУЛЬ</dc:creator>
  <cp:lastModifiedBy>Acer</cp:lastModifiedBy>
  <cp:revision>55</cp:revision>
  <dcterms:created xsi:type="dcterms:W3CDTF">2015-03-08T11:30:20Z</dcterms:created>
  <dcterms:modified xsi:type="dcterms:W3CDTF">2022-11-13T14:24:10Z</dcterms:modified>
</cp:coreProperties>
</file>