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9"/>
  </p:notesMasterIdLst>
  <p:handoutMasterIdLst>
    <p:handoutMasterId r:id="rId40"/>
  </p:handoutMasterIdLst>
  <p:sldIdLst>
    <p:sldId id="256" r:id="rId3"/>
    <p:sldId id="258" r:id="rId4"/>
    <p:sldId id="257" r:id="rId5"/>
    <p:sldId id="263" r:id="rId6"/>
    <p:sldId id="259" r:id="rId7"/>
    <p:sldId id="261" r:id="rId8"/>
    <p:sldId id="260" r:id="rId9"/>
    <p:sldId id="264" r:id="rId10"/>
    <p:sldId id="265" r:id="rId11"/>
    <p:sldId id="266" r:id="rId12"/>
    <p:sldId id="268" r:id="rId13"/>
    <p:sldId id="271" r:id="rId14"/>
    <p:sldId id="269" r:id="rId15"/>
    <p:sldId id="270" r:id="rId16"/>
    <p:sldId id="272" r:id="rId17"/>
    <p:sldId id="274" r:id="rId18"/>
    <p:sldId id="275" r:id="rId19"/>
    <p:sldId id="273" r:id="rId20"/>
    <p:sldId id="276" r:id="rId21"/>
    <p:sldId id="278" r:id="rId22"/>
    <p:sldId id="277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3" r:id="rId37"/>
    <p:sldId id="292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200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9843" autoAdjust="0"/>
    <p:restoredTop sz="86447" autoAdjust="0"/>
  </p:normalViewPr>
  <p:slideViewPr>
    <p:cSldViewPr>
      <p:cViewPr>
        <p:scale>
          <a:sx n="75" d="100"/>
          <a:sy n="75" d="100"/>
        </p:scale>
        <p:origin x="-1522" y="-29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04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C9EE7-6C4E-4ED4-9553-17D685158F09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550098-6F1A-42F4-93FA-D061EC86C24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C31130-4465-43B4-A8CE-89C225B345CD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650C91-34B8-48E6-ACA3-9C1D1CF79D8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28</a:t>
            </a:fld>
            <a:endParaRPr lang="ru-R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29</a:t>
            </a:fld>
            <a:endParaRPr lang="ru-R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30</a:t>
            </a:fld>
            <a:endParaRPr lang="ru-R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34</a:t>
            </a:fld>
            <a:endParaRPr lang="ru-R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650C91-34B8-48E6-ACA3-9C1D1CF79D85}" type="slidenum">
              <a:rPr lang="ru-RU" smtClean="0"/>
              <a:pPr/>
              <a:t>36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71688-0EB7-4DE6-AD0A-E433DDC3CD8D}" type="datetime8">
              <a:rPr lang="ru-RU" smtClean="0"/>
              <a:pPr/>
              <a:t>07.02.2023 20:30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2F64E-FEA6-4483-A20B-A3CA3D0626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BCFD-8BEB-48D9-92B9-9212FC87B6A8}" type="datetime8">
              <a:rPr lang="ru-RU" smtClean="0"/>
              <a:pPr/>
              <a:t>07.02.2023 20:30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2F64E-FEA6-4483-A20B-A3CA3D0626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8D1AA-C213-4F13-9E6A-5DA54AC18FA4}" type="datetime8">
              <a:rPr lang="ru-RU" smtClean="0"/>
              <a:pPr/>
              <a:t>07.02.2023 20:30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2F64E-FEA6-4483-A20B-A3CA3D0626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065187-39CF-41EB-90B4-6DE653BD8BF7}" type="datetime8">
              <a:rPr lang="ru-RU" smtClean="0"/>
              <a:pPr/>
              <a:t>07.02.2023 20:30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2F64E-FEA6-4483-A20B-A3CA3D0626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338E9-BADE-4EC1-9788-C742E4A465B5}" type="datetime8">
              <a:rPr lang="ru-RU" smtClean="0"/>
              <a:pPr/>
              <a:t>07.02.2023 20:30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2F64E-FEA6-4483-A20B-A3CA3D0626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5C8FA4-B571-434B-86EB-DFBE8D2A75D6}" type="datetime8">
              <a:rPr lang="ru-RU" smtClean="0"/>
              <a:pPr/>
              <a:t>07.02.2023 20:30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2F64E-FEA6-4483-A20B-A3CA3D0626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0DC8-E7F6-4011-8EE7-FBB0B601321B}" type="datetime8">
              <a:rPr lang="ru-RU" smtClean="0"/>
              <a:pPr/>
              <a:t>07.02.2023 20:30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2F64E-FEA6-4483-A20B-A3CA3D0626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F5E114-C2B3-45A2-8388-760B0A07092C}" type="datetime8">
              <a:rPr lang="ru-RU" smtClean="0"/>
              <a:pPr/>
              <a:t>07.02.2023 20:30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2F64E-FEA6-4483-A20B-A3CA3D0626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236D5-79F9-4860-9422-1440A36F8724}" type="datetime8">
              <a:rPr lang="ru-RU" smtClean="0"/>
              <a:pPr/>
              <a:t>07.02.2023 20:30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2F64E-FEA6-4483-A20B-A3CA3D0626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D78D0-A787-4C48-AC9C-534B43480C12}" type="datetime8">
              <a:rPr lang="ru-RU" smtClean="0"/>
              <a:pPr/>
              <a:t>07.02.2023 20:30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2F64E-FEA6-4483-A20B-A3CA3D0626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B4111A-BADF-4E88-AD44-FB48AB039B90}" type="datetime8">
              <a:rPr lang="ru-RU" smtClean="0"/>
              <a:pPr/>
              <a:t>07.02.2023 20:30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2F64E-FEA6-4483-A20B-A3CA3D06265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5AC329-A6B3-47D0-8624-D444661BDA90}" type="datetime8">
              <a:rPr lang="ru-RU" smtClean="0"/>
              <a:pPr/>
              <a:t>07.02.2023 20:30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2F64E-FEA6-4483-A20B-A3CA3D0626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13" Type="http://schemas.openxmlformats.org/officeDocument/2006/relationships/slide" Target="slide13.xml"/><Relationship Id="rId18" Type="http://schemas.openxmlformats.org/officeDocument/2006/relationships/slide" Target="slide18.xml"/><Relationship Id="rId3" Type="http://schemas.openxmlformats.org/officeDocument/2006/relationships/slide" Target="slide20.xml"/><Relationship Id="rId7" Type="http://schemas.openxmlformats.org/officeDocument/2006/relationships/slide" Target="slide7.xml"/><Relationship Id="rId12" Type="http://schemas.openxmlformats.org/officeDocument/2006/relationships/slide" Target="slide12.xml"/><Relationship Id="rId17" Type="http://schemas.openxmlformats.org/officeDocument/2006/relationships/slide" Target="slide17.xml"/><Relationship Id="rId2" Type="http://schemas.openxmlformats.org/officeDocument/2006/relationships/notesSlide" Target="../notesSlides/notesSlide3.xml"/><Relationship Id="rId16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11" Type="http://schemas.openxmlformats.org/officeDocument/2006/relationships/slide" Target="slide11.xml"/><Relationship Id="rId5" Type="http://schemas.openxmlformats.org/officeDocument/2006/relationships/slide" Target="slide5.xml"/><Relationship Id="rId15" Type="http://schemas.openxmlformats.org/officeDocument/2006/relationships/slide" Target="slide15.xml"/><Relationship Id="rId10" Type="http://schemas.openxmlformats.org/officeDocument/2006/relationships/slide" Target="slide10.xml"/><Relationship Id="rId19" Type="http://schemas.openxmlformats.org/officeDocument/2006/relationships/slide" Target="slide19.xml"/><Relationship Id="rId4" Type="http://schemas.openxmlformats.org/officeDocument/2006/relationships/slide" Target="slide4.xml"/><Relationship Id="rId9" Type="http://schemas.openxmlformats.org/officeDocument/2006/relationships/slide" Target="slide9.xml"/><Relationship Id="rId14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26.xml"/><Relationship Id="rId13" Type="http://schemas.openxmlformats.org/officeDocument/2006/relationships/slide" Target="slide31.xml"/><Relationship Id="rId3" Type="http://schemas.openxmlformats.org/officeDocument/2006/relationships/slide" Target="slide34.xml"/><Relationship Id="rId7" Type="http://schemas.openxmlformats.org/officeDocument/2006/relationships/slide" Target="slide25.xml"/><Relationship Id="rId12" Type="http://schemas.openxmlformats.org/officeDocument/2006/relationships/slide" Target="slide3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4.xml"/><Relationship Id="rId11" Type="http://schemas.openxmlformats.org/officeDocument/2006/relationships/slide" Target="slide29.xml"/><Relationship Id="rId5" Type="http://schemas.openxmlformats.org/officeDocument/2006/relationships/slide" Target="slide23.xml"/><Relationship Id="rId15" Type="http://schemas.openxmlformats.org/officeDocument/2006/relationships/slide" Target="slide33.xml"/><Relationship Id="rId10" Type="http://schemas.openxmlformats.org/officeDocument/2006/relationships/slide" Target="slide28.xml"/><Relationship Id="rId4" Type="http://schemas.openxmlformats.org/officeDocument/2006/relationships/slide" Target="slide22.xml"/><Relationship Id="rId9" Type="http://schemas.openxmlformats.org/officeDocument/2006/relationships/slide" Target="slide27.xml"/><Relationship Id="rId14" Type="http://schemas.openxmlformats.org/officeDocument/2006/relationships/slide" Target="slide3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071942"/>
            <a:ext cx="7772400" cy="1327149"/>
          </a:xfrm>
          <a:effectLst>
            <a:outerShdw blurRad="520700" dir="5400000" algn="ctr" rotWithShape="0">
              <a:schemeClr val="bg1"/>
            </a:outerShdw>
          </a:effectLst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9600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Информашка</a:t>
            </a:r>
            <a:endParaRPr lang="ru-RU" sz="96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1" name="Группа 20"/>
          <p:cNvGrpSpPr/>
          <p:nvPr/>
        </p:nvGrpSpPr>
        <p:grpSpPr>
          <a:xfrm>
            <a:off x="2928926" y="1142984"/>
            <a:ext cx="3286148" cy="2878709"/>
            <a:chOff x="1357290" y="1428736"/>
            <a:chExt cx="2489931" cy="2307205"/>
          </a:xfrm>
          <a:effectLst/>
          <a:scene3d>
            <a:camera prst="perspectiveRelaxedModerately"/>
            <a:lightRig rig="threePt" dir="t"/>
          </a:scene3d>
        </p:grpSpPr>
        <p:sp>
          <p:nvSpPr>
            <p:cNvPr id="22" name="Полилиния 21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>
                    <a:alpha val="60000"/>
                  </a:srgbClr>
                </a:gs>
                <a:gs pos="33000">
                  <a:srgbClr val="FF9933">
                    <a:alpha val="60000"/>
                  </a:srgbClr>
                </a:gs>
                <a:gs pos="73000">
                  <a:srgbClr val="F6505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  <a:alpha val="60000"/>
                  </a:schemeClr>
                </a:gs>
                <a:gs pos="33000">
                  <a:schemeClr val="accent1">
                    <a:lumMod val="40000"/>
                    <a:lumOff val="60000"/>
                    <a:alpha val="60000"/>
                  </a:schemeClr>
                </a:gs>
                <a:gs pos="73000">
                  <a:schemeClr val="accent1">
                    <a:lumMod val="75000"/>
                    <a:alpha val="60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 23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alpha val="60000"/>
                  </a:srgbClr>
                </a:gs>
                <a:gs pos="38000">
                  <a:srgbClr val="FFFF99">
                    <a:alpha val="60000"/>
                  </a:srgbClr>
                </a:gs>
                <a:gs pos="73000">
                  <a:srgbClr val="FFC00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 24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>
                    <a:alpha val="60000"/>
                  </a:srgbClr>
                </a:gs>
                <a:gs pos="38000">
                  <a:schemeClr val="accent3">
                    <a:lumMod val="60000"/>
                    <a:lumOff val="40000"/>
                    <a:alpha val="60000"/>
                  </a:schemeClr>
                </a:gs>
                <a:gs pos="73000">
                  <a:srgbClr val="00800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4357694"/>
            <a:ext cx="8201028" cy="969959"/>
          </a:xfrm>
          <a:effectLst>
            <a:outerShdw blurRad="520700" dir="5400000" algn="ctr" rotWithShape="0">
              <a:schemeClr val="bg1"/>
            </a:outerShdw>
          </a:effectLst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1 тур </a:t>
            </a:r>
            <a:br>
              <a:rPr lang="ru-RU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«Все обо всем»</a:t>
            </a:r>
            <a:endParaRPr lang="ru-RU" sz="8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20"/>
          <p:cNvGrpSpPr/>
          <p:nvPr/>
        </p:nvGrpSpPr>
        <p:grpSpPr>
          <a:xfrm>
            <a:off x="2928926" y="1285860"/>
            <a:ext cx="3286148" cy="2878709"/>
            <a:chOff x="1357290" y="1428736"/>
            <a:chExt cx="2489931" cy="2307205"/>
          </a:xfrm>
          <a:effectLst/>
          <a:scene3d>
            <a:camera prst="perspectiveRelaxedModerately"/>
            <a:lightRig rig="threePt" dir="t"/>
          </a:scene3d>
        </p:grpSpPr>
        <p:sp>
          <p:nvSpPr>
            <p:cNvPr id="22" name="Полилиния 21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>
                    <a:alpha val="60000"/>
                  </a:srgbClr>
                </a:gs>
                <a:gs pos="33000">
                  <a:srgbClr val="FF9933">
                    <a:alpha val="60000"/>
                  </a:srgbClr>
                </a:gs>
                <a:gs pos="73000">
                  <a:srgbClr val="F6505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  <a:alpha val="60000"/>
                  </a:schemeClr>
                </a:gs>
                <a:gs pos="33000">
                  <a:schemeClr val="accent1">
                    <a:lumMod val="40000"/>
                    <a:lumOff val="60000"/>
                    <a:alpha val="60000"/>
                  </a:schemeClr>
                </a:gs>
                <a:gs pos="73000">
                  <a:schemeClr val="accent1">
                    <a:lumMod val="75000"/>
                    <a:alpha val="60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 23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alpha val="60000"/>
                  </a:srgbClr>
                </a:gs>
                <a:gs pos="38000">
                  <a:srgbClr val="FFFF99">
                    <a:alpha val="60000"/>
                  </a:srgbClr>
                </a:gs>
                <a:gs pos="73000">
                  <a:srgbClr val="FFC00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 24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>
                    <a:alpha val="60000"/>
                  </a:srgbClr>
                </a:gs>
                <a:gs pos="38000">
                  <a:schemeClr val="accent3">
                    <a:lumMod val="60000"/>
                    <a:lumOff val="40000"/>
                    <a:alpha val="60000"/>
                  </a:schemeClr>
                </a:gs>
                <a:gs pos="73000">
                  <a:srgbClr val="00800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8"/>
          <p:cNvGrpSpPr/>
          <p:nvPr/>
        </p:nvGrpSpPr>
        <p:grpSpPr>
          <a:xfrm>
            <a:off x="5572132" y="0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Полилиния 32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олилиния 37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олилиния 40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9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6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7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18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28" name="Group 421"/>
          <p:cNvGraphicFramePr>
            <a:graphicFrameLocks noGrp="1"/>
          </p:cNvGraphicFramePr>
          <p:nvPr>
            <p:ph idx="1"/>
          </p:nvPr>
        </p:nvGraphicFramePr>
        <p:xfrm>
          <a:off x="500034" y="1214422"/>
          <a:ext cx="8286807" cy="500066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181382"/>
                <a:gridCol w="1316999"/>
                <a:gridCol w="1285678"/>
                <a:gridCol w="1217070"/>
                <a:gridCol w="1285678"/>
              </a:tblGrid>
              <a:tr h="1250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Устройства</a:t>
                      </a: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4" action="ppaction://hlinksldjump"/>
                        </a:rPr>
                        <a:t>10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5" action="ppaction://hlinksldjump"/>
                        </a:rPr>
                        <a:t>20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6" action="ppaction://hlinksldjump"/>
                        </a:rPr>
                        <a:t>30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7" action="ppaction://hlinksldjump"/>
                        </a:rPr>
                        <a:t>40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250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Клавиши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8" action="ppaction://hlinksldjump"/>
                        </a:rPr>
                        <a:t>10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9" action="ppaction://hlinksldjump"/>
                        </a:rPr>
                        <a:t>20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0" action="ppaction://hlinksldjump"/>
                        </a:rPr>
                        <a:t>30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1" action="ppaction://hlinksldjump"/>
                        </a:rPr>
                        <a:t>40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250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История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2" action="ppaction://hlinksldjump"/>
                        </a:rPr>
                        <a:t>10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3" action="ppaction://hlinksldjump"/>
                        </a:rPr>
                        <a:t>20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4" action="ppaction://hlinksldjump"/>
                        </a:rPr>
                        <a:t>30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5" action="ppaction://hlinksldjump"/>
                        </a:rPr>
                        <a:t>40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2501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Разное</a:t>
                      </a: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6" action="ppaction://hlinksldjump"/>
                        </a:rPr>
                        <a:t>10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7" action="ppaction://hlinksldjump"/>
                        </a:rPr>
                        <a:t>20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8" action="ppaction://hlinksldjump"/>
                        </a:rPr>
                        <a:t>30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9" action="ppaction://hlinksldjump"/>
                        </a:rPr>
                        <a:t>40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3600" dirty="0" smtClean="0"/>
              <a:t>Это устройство названо именем маленького зверька с длинным хвостом</a:t>
            </a:r>
            <a:endParaRPr lang="ru-RU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357422" y="2841798"/>
            <a:ext cx="4643470" cy="30978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4400" dirty="0" smtClean="0"/>
              <a:t>Устройство, позволяющее выводить информацию из памяти компьютера на бумагу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71735" y="3357562"/>
            <a:ext cx="3776009" cy="26432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4400" dirty="0" smtClean="0"/>
              <a:t>Устройство, на которое выводится информация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 l="11932" t="6818" r="9658" b="13068"/>
          <a:stretch>
            <a:fillRect/>
          </a:stretch>
        </p:blipFill>
        <p:spPr bwMode="auto">
          <a:xfrm>
            <a:off x="3071802" y="2786058"/>
            <a:ext cx="328614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4400" dirty="0" smtClean="0"/>
              <a:t>Устройство, для чтения и записи информации с </a:t>
            </a:r>
            <a:r>
              <a:rPr lang="ru-RU" sz="4400" dirty="0" smtClean="0"/>
              <a:t>диска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3143248"/>
            <a:ext cx="47625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Вводит набранное значение или текст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786050" y="3857628"/>
            <a:ext cx="292482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Enter</a:t>
            </a:r>
            <a:endParaRPr lang="ru-RU" sz="8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Удаляет последующие символы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2643174" y="3714752"/>
            <a:ext cx="364333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Delete</a:t>
            </a:r>
            <a:endParaRPr lang="ru-RU" sz="8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Фиксирует режим ввода заглавных букв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928794" y="3929066"/>
            <a:ext cx="507209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Caps Lock</a:t>
            </a:r>
            <a:endParaRPr lang="ru-RU" sz="8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142984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Переводит курсор в конец строки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928794" y="3929066"/>
            <a:ext cx="507209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End</a:t>
            </a:r>
            <a:endParaRPr lang="ru-RU" sz="8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142984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Расшифруйте ЭВМ – …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785918" y="3071810"/>
            <a:ext cx="5715040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Электронно-вычислительная машина</a:t>
            </a:r>
            <a:endParaRPr lang="ru-RU" sz="5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Первый компьютер, где был создан …(страна)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928794" y="3929066"/>
            <a:ext cx="507209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США</a:t>
            </a:r>
            <a:endParaRPr lang="ru-RU" sz="8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Имя первой женщины-программиста …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928794" y="3929066"/>
            <a:ext cx="507209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Ада</a:t>
            </a:r>
            <a:endParaRPr lang="ru-RU" sz="8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8" y="3357562"/>
            <a:ext cx="2000264" cy="2667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Вычислительное устройство у древних греков и римлян?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642910" y="3714752"/>
            <a:ext cx="507209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Абак</a:t>
            </a:r>
            <a:endParaRPr lang="ru-RU" sz="8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714876" y="3643314"/>
            <a:ext cx="3708578" cy="2333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Мигающая полоска на экране монитора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928794" y="3929066"/>
            <a:ext cx="507209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Курсор</a:t>
            </a:r>
            <a:endParaRPr lang="ru-RU" sz="8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При нажатии на эту кнопку открывается Главное меню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214678" y="3357562"/>
            <a:ext cx="2928958" cy="27860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Как называется графическая точка на экране монитора?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3286124"/>
            <a:ext cx="4929222" cy="2647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1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Ограниченная рамкой область экрана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285984" y="3286124"/>
            <a:ext cx="4786346" cy="293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4500570"/>
            <a:ext cx="8201028" cy="969959"/>
          </a:xfrm>
          <a:effectLst>
            <a:outerShdw blurRad="520700" dir="5400000" algn="ctr" rotWithShape="0">
              <a:schemeClr val="bg1"/>
            </a:outerShdw>
          </a:effectLst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2 тур </a:t>
            </a:r>
            <a:b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«Фольклорный серпантин»</a:t>
            </a:r>
            <a:endParaRPr lang="ru-RU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20"/>
          <p:cNvGrpSpPr/>
          <p:nvPr/>
        </p:nvGrpSpPr>
        <p:grpSpPr>
          <a:xfrm>
            <a:off x="2928926" y="1285860"/>
            <a:ext cx="3286148" cy="2878709"/>
            <a:chOff x="1357290" y="1428736"/>
            <a:chExt cx="2489931" cy="2307205"/>
          </a:xfrm>
          <a:effectLst/>
          <a:scene3d>
            <a:camera prst="perspectiveRelaxedModerately"/>
            <a:lightRig rig="threePt" dir="t"/>
          </a:scene3d>
        </p:grpSpPr>
        <p:sp>
          <p:nvSpPr>
            <p:cNvPr id="22" name="Полилиния 21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>
                    <a:alpha val="60000"/>
                  </a:srgbClr>
                </a:gs>
                <a:gs pos="33000">
                  <a:srgbClr val="FF9933">
                    <a:alpha val="60000"/>
                  </a:srgbClr>
                </a:gs>
                <a:gs pos="73000">
                  <a:srgbClr val="F6505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  <a:alpha val="60000"/>
                  </a:schemeClr>
                </a:gs>
                <a:gs pos="33000">
                  <a:schemeClr val="accent1">
                    <a:lumMod val="40000"/>
                    <a:lumOff val="60000"/>
                    <a:alpha val="60000"/>
                  </a:schemeClr>
                </a:gs>
                <a:gs pos="73000">
                  <a:schemeClr val="accent1">
                    <a:lumMod val="75000"/>
                    <a:alpha val="60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 23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alpha val="60000"/>
                  </a:srgbClr>
                </a:gs>
                <a:gs pos="38000">
                  <a:srgbClr val="FFFF99">
                    <a:alpha val="60000"/>
                  </a:srgbClr>
                </a:gs>
                <a:gs pos="73000">
                  <a:srgbClr val="FFC00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 24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>
                    <a:alpha val="60000"/>
                  </a:srgbClr>
                </a:gs>
                <a:gs pos="38000">
                  <a:schemeClr val="accent3">
                    <a:lumMod val="60000"/>
                    <a:lumOff val="40000"/>
                    <a:alpha val="60000"/>
                  </a:schemeClr>
                </a:gs>
                <a:gs pos="73000">
                  <a:srgbClr val="00800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8"/>
          <p:cNvGrpSpPr/>
          <p:nvPr/>
        </p:nvGrpSpPr>
        <p:grpSpPr>
          <a:xfrm>
            <a:off x="5572132" y="0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Полилиния 32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олилиния 37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олилиния 40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aphicFrame>
        <p:nvGraphicFramePr>
          <p:cNvPr id="28" name="Group 421"/>
          <p:cNvGraphicFramePr>
            <a:graphicFrameLocks noGrp="1"/>
          </p:cNvGraphicFramePr>
          <p:nvPr>
            <p:ph idx="1"/>
          </p:nvPr>
        </p:nvGraphicFramePr>
        <p:xfrm>
          <a:off x="285720" y="1214422"/>
          <a:ext cx="8501121" cy="4857783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263660"/>
                <a:gridCol w="1351059"/>
                <a:gridCol w="1318928"/>
                <a:gridCol w="1248546"/>
                <a:gridCol w="1318928"/>
              </a:tblGrid>
              <a:tr h="1619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Отгадай-ка</a:t>
                      </a:r>
                      <a:endParaRPr kumimoji="0" lang="ru-RU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4" action="ppaction://hlinksldjump"/>
                        </a:rPr>
                        <a:t>10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5" action="ppaction://hlinksldjump"/>
                        </a:rPr>
                        <a:t>20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6" action="ppaction://hlinksldjump"/>
                        </a:rPr>
                        <a:t>30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7" action="ppaction://hlinksldjump"/>
                        </a:rPr>
                        <a:t>40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FF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619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</a:rPr>
                        <a:t>Пословицы</a:t>
                      </a: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8" action="ppaction://hlinksldjump"/>
                        </a:rPr>
                        <a:t>10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9" action="ppaction://hlinksldjump"/>
                        </a:rPr>
                        <a:t>20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0" action="ppaction://hlinksldjump"/>
                        </a:rPr>
                        <a:t>30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1" action="ppaction://hlinksldjump"/>
                        </a:rPr>
                        <a:t>40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  <a:tr h="16192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40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charset="0"/>
                          <a:ea typeface="+mn-ea"/>
                          <a:cs typeface="+mn-cs"/>
                        </a:rPr>
                        <a:t>Антипод</a:t>
                      </a: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2" action="ppaction://hlinksldjump"/>
                        </a:rPr>
                        <a:t>10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3" action="ppaction://hlinksldjump"/>
                        </a:rPr>
                        <a:t>20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4" action="ppaction://hlinksldjump"/>
                        </a:rPr>
                        <a:t>30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3600" u="none" strike="noStrike" cap="none" normalizeH="0" baseline="0" dirty="0" smtClean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hlinkClick r:id="rId15" action="ppaction://hlinksldjump"/>
                        </a:rPr>
                        <a:t>40</a:t>
                      </a:r>
                      <a:endParaRPr kumimoji="0" lang="ru-RU" sz="3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990000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</a:endParaRPr>
                    </a:p>
                  </a:txBody>
                  <a:tcPr marL="90000" marR="90000" marT="46800" marB="46800" anchor="ctr" horzOverflow="overflow"/>
                </a:tc>
              </a:tr>
            </a:tbl>
          </a:graphicData>
        </a:graphic>
      </p:graphicFrame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71538" y="1285860"/>
            <a:ext cx="7429551" cy="3885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" name="Прямоугольник 40"/>
          <p:cNvSpPr/>
          <p:nvPr/>
        </p:nvSpPr>
        <p:spPr>
          <a:xfrm>
            <a:off x="3071802" y="5143512"/>
            <a:ext cx="299120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Курсор</a:t>
            </a:r>
            <a:endParaRPr lang="ru-RU" sz="72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643050"/>
            <a:ext cx="8439105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Прямоугольник 37"/>
          <p:cNvSpPr/>
          <p:nvPr/>
        </p:nvSpPr>
        <p:spPr>
          <a:xfrm>
            <a:off x="3071802" y="4857760"/>
            <a:ext cx="337464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Дисплей</a:t>
            </a:r>
            <a:endParaRPr lang="ru-RU" sz="66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/>
          <a:srcRect l="26458" r="17572" b="16614"/>
          <a:stretch>
            <a:fillRect/>
          </a:stretch>
        </p:blipFill>
        <p:spPr bwMode="auto">
          <a:xfrm>
            <a:off x="2071670" y="1357298"/>
            <a:ext cx="550072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Прямоугольник 37"/>
          <p:cNvSpPr/>
          <p:nvPr/>
        </p:nvSpPr>
        <p:spPr>
          <a:xfrm>
            <a:off x="3143240" y="5072074"/>
            <a:ext cx="2867388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Модем</a:t>
            </a:r>
            <a:endParaRPr lang="ru-RU" sz="66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/>
          <a:srcRect l="6974" t="8621" r="4985" b="13793"/>
          <a:stretch>
            <a:fillRect/>
          </a:stretch>
        </p:blipFill>
        <p:spPr bwMode="auto">
          <a:xfrm>
            <a:off x="785786" y="1428736"/>
            <a:ext cx="785659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Прямоугольник 37"/>
          <p:cNvSpPr/>
          <p:nvPr/>
        </p:nvSpPr>
        <p:spPr>
          <a:xfrm>
            <a:off x="3071802" y="4857760"/>
            <a:ext cx="36188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Интернет</a:t>
            </a:r>
            <a:endParaRPr lang="ru-RU" sz="66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Компьютер памятью не испортишь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928794" y="3929066"/>
            <a:ext cx="507209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Кашу маслом не испортишь</a:t>
            </a:r>
            <a:endParaRPr lang="ru-RU" sz="5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Не все WINDOWS, что висит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928794" y="3929066"/>
            <a:ext cx="507209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 все золото, что блестит</a:t>
            </a:r>
            <a:endParaRPr lang="ru-RU" sz="5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Вирусов бояться — в Интернет не ходить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357290" y="3929066"/>
            <a:ext cx="650085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Волков бояться </a:t>
            </a:r>
            <a:r>
              <a:rPr lang="ru-RU" sz="5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— </a:t>
            </a:r>
            <a:r>
              <a:rPr lang="ru-RU" sz="54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лес не ходить</a:t>
            </a:r>
            <a:endParaRPr lang="ru-RU" sz="5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4400" dirty="0" smtClean="0"/>
              <a:t>Антивирусная программа — залог здоровья компьютера</a:t>
            </a:r>
            <a:endParaRPr lang="ru-RU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357290" y="3929066"/>
            <a:ext cx="650085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Чистота </a:t>
            </a:r>
            <a:r>
              <a:rPr lang="ru-RU" sz="5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— </a:t>
            </a:r>
            <a:r>
              <a:rPr lang="ru-RU" sz="54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залог здоровья</a:t>
            </a:r>
            <a:endParaRPr lang="ru-RU" sz="5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428596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6000" dirty="0" smtClean="0"/>
              <a:t>Виртуальный – …</a:t>
            </a:r>
            <a:endParaRPr lang="ru-RU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142976" y="3929066"/>
            <a:ext cx="650085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Реальный</a:t>
            </a:r>
            <a:endParaRPr lang="ru-RU" sz="6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57158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6000" dirty="0" smtClean="0"/>
              <a:t>Антивирусная программа – …</a:t>
            </a:r>
            <a:endParaRPr lang="ru-RU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285852" y="4429132"/>
            <a:ext cx="650085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Вирус</a:t>
            </a:r>
            <a:endParaRPr lang="ru-RU" sz="6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57158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5400" dirty="0" smtClean="0"/>
              <a:t>Долговременная память – … </a:t>
            </a:r>
            <a:endParaRPr lang="ru-RU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357290" y="3929066"/>
            <a:ext cx="650085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Оперативная память</a:t>
            </a:r>
            <a:endParaRPr lang="ru-RU" sz="6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олилиния 31"/>
          <p:cNvSpPr/>
          <p:nvPr/>
        </p:nvSpPr>
        <p:spPr>
          <a:xfrm rot="10800000">
            <a:off x="342870" y="526722"/>
            <a:ext cx="8572560" cy="616238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57628"/>
              <a:gd name="connsiteX1" fmla="*/ 3538099 w 3538099"/>
              <a:gd name="connsiteY1" fmla="*/ 0 h 357628"/>
              <a:gd name="connsiteX2" fmla="*/ 3038001 w 3538099"/>
              <a:gd name="connsiteY2" fmla="*/ 357166 h 357628"/>
              <a:gd name="connsiteX3" fmla="*/ 463243 w 3538099"/>
              <a:gd name="connsiteY3" fmla="*/ 357136 h 357628"/>
              <a:gd name="connsiteX4" fmla="*/ 37637 w 3538099"/>
              <a:gd name="connsiteY4" fmla="*/ 0 h 357628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67767"/>
              <a:gd name="connsiteX1" fmla="*/ 3538099 w 3538099"/>
              <a:gd name="connsiteY1" fmla="*/ 0 h 367767"/>
              <a:gd name="connsiteX2" fmla="*/ 3038001 w 3538099"/>
              <a:gd name="connsiteY2" fmla="*/ 357166 h 367767"/>
              <a:gd name="connsiteX3" fmla="*/ 463243 w 3538099"/>
              <a:gd name="connsiteY3" fmla="*/ 357136 h 367767"/>
              <a:gd name="connsiteX4" fmla="*/ 37637 w 3538099"/>
              <a:gd name="connsiteY4" fmla="*/ 0 h 367767"/>
              <a:gd name="connsiteX0" fmla="*/ 37637 w 3538099"/>
              <a:gd name="connsiteY0" fmla="*/ 0 h 385637"/>
              <a:gd name="connsiteX1" fmla="*/ 3538099 w 3538099"/>
              <a:gd name="connsiteY1" fmla="*/ 0 h 385637"/>
              <a:gd name="connsiteX2" fmla="*/ 3038001 w 3538099"/>
              <a:gd name="connsiteY2" fmla="*/ 357166 h 385637"/>
              <a:gd name="connsiteX3" fmla="*/ 463243 w 3538099"/>
              <a:gd name="connsiteY3" fmla="*/ 357136 h 385637"/>
              <a:gd name="connsiteX4" fmla="*/ 37637 w 3538099"/>
              <a:gd name="connsiteY4" fmla="*/ 0 h 385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38099" h="385637">
                <a:moveTo>
                  <a:pt x="37637" y="0"/>
                </a:moveTo>
                <a:lnTo>
                  <a:pt x="3538099" y="0"/>
                </a:lnTo>
                <a:cubicBezTo>
                  <a:pt x="3493553" y="385637"/>
                  <a:pt x="3534600" y="357628"/>
                  <a:pt x="3038001" y="357166"/>
                </a:cubicBezTo>
                <a:lnTo>
                  <a:pt x="463243" y="357136"/>
                </a:lnTo>
                <a:cubicBezTo>
                  <a:pt x="0" y="356300"/>
                  <a:pt x="66929" y="324213"/>
                  <a:pt x="37637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>
            <a:hlinkClick r:id="rId3" action="ppaction://hlinksldjump"/>
          </p:cNvPr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7"/>
          <p:cNvGrpSpPr/>
          <p:nvPr/>
        </p:nvGrpSpPr>
        <p:grpSpPr>
          <a:xfrm>
            <a:off x="5000628" y="71426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6" name="Равнобедренный треугольник 25">
              <a:hlinkClick r:id="" action="ppaction://hlinkshowjump?jump=next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Равнобедренный треугольник 26">
              <a:hlinkClick r:id="" action="ppaction://hlinkshowjump?jump=next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" name="Группа 28"/>
          <p:cNvGrpSpPr/>
          <p:nvPr/>
        </p:nvGrpSpPr>
        <p:grpSpPr>
          <a:xfrm rot="10800000">
            <a:off x="4429124" y="71427"/>
            <a:ext cx="357190" cy="428628"/>
            <a:chOff x="428596" y="2071678"/>
            <a:chExt cx="642942" cy="642942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0" name="Равнобедренный треугольник 29">
              <a:hlinkClick r:id="" action="ppaction://hlinkshowjump?jump=previousslide"/>
            </p:cNvPr>
            <p:cNvSpPr/>
            <p:nvPr/>
          </p:nvSpPr>
          <p:spPr>
            <a:xfrm rot="5400000">
              <a:off x="464315" y="2107397"/>
              <a:ext cx="642942" cy="571504"/>
            </a:xfrm>
            <a:prstGeom prst="triangle">
              <a:avLst/>
            </a:prstGeom>
            <a:solidFill>
              <a:srgbClr val="92D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Равнобедренный треугольник 30">
              <a:hlinkClick r:id="" action="ppaction://hlinkshowjump?jump=previousslide"/>
            </p:cNvPr>
            <p:cNvSpPr/>
            <p:nvPr/>
          </p:nvSpPr>
          <p:spPr>
            <a:xfrm rot="5400000">
              <a:off x="392877" y="2178835"/>
              <a:ext cx="500066" cy="428628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397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Умножение 33">
            <a:hlinkClick r:id="" action="ppaction://hlinkshowjump?jump=endshow"/>
          </p:cNvPr>
          <p:cNvSpPr/>
          <p:nvPr/>
        </p:nvSpPr>
        <p:spPr>
          <a:xfrm>
            <a:off x="3214678" y="0"/>
            <a:ext cx="571504" cy="571480"/>
          </a:xfrm>
          <a:prstGeom prst="mathMultiply">
            <a:avLst/>
          </a:prstGeom>
          <a:solidFill>
            <a:srgbClr val="A20000"/>
          </a:solidFill>
          <a:ln>
            <a:noFill/>
          </a:ln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plastic">
            <a:bevelT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36"/>
          <p:cNvGrpSpPr/>
          <p:nvPr/>
        </p:nvGrpSpPr>
        <p:grpSpPr>
          <a:xfrm>
            <a:off x="5357818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5" name="Нашивка 34">
              <a:hlinkClick r:id="" action="ppaction://hlinkshowjump?jump=la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6" name="Нашивка 35">
              <a:hlinkClick r:id="" action="ppaction://hlinkshowjump?jump=la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9" name="Группа 37"/>
          <p:cNvGrpSpPr/>
          <p:nvPr/>
        </p:nvGrpSpPr>
        <p:grpSpPr>
          <a:xfrm rot="10800000">
            <a:off x="3876672" y="107145"/>
            <a:ext cx="500066" cy="357190"/>
            <a:chOff x="1214414" y="1571612"/>
            <a:chExt cx="500066" cy="500066"/>
          </a:xfrm>
          <a:effectLst>
            <a:outerShdw blurRad="38100" dist="254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9" name="Нашивка 38">
              <a:hlinkClick r:id="" action="ppaction://hlinkshowjump?jump=firstslide"/>
            </p:cNvPr>
            <p:cNvSpPr/>
            <p:nvPr/>
          </p:nvSpPr>
          <p:spPr>
            <a:xfrm>
              <a:off x="1214414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rgbClr val="00B050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Нашивка 39">
              <a:hlinkClick r:id="" action="ppaction://hlinkshowjump?jump=firstslide"/>
            </p:cNvPr>
            <p:cNvSpPr/>
            <p:nvPr/>
          </p:nvSpPr>
          <p:spPr>
            <a:xfrm>
              <a:off x="1357290" y="1571612"/>
              <a:ext cx="357190" cy="500066"/>
            </a:xfrm>
            <a:prstGeom prst="chevron">
              <a:avLst>
                <a:gd name="adj" fmla="val 64444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1714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143768" y="428604"/>
            <a:ext cx="13885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2</a:t>
            </a:r>
            <a:r>
              <a:rPr lang="ru-RU" sz="4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тур</a:t>
            </a:r>
            <a:endParaRPr lang="ru-RU" sz="4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33" name="Содержимое 3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57158" y="1214422"/>
            <a:ext cx="8429684" cy="514353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ru-RU" sz="4400" dirty="0" smtClean="0"/>
          </a:p>
          <a:p>
            <a:pPr algn="ctr"/>
            <a:r>
              <a:rPr lang="ru-RU" sz="6000" dirty="0" smtClean="0"/>
              <a:t>Восстановление – …</a:t>
            </a:r>
            <a:endParaRPr lang="ru-RU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1357290" y="3929066"/>
            <a:ext cx="6500858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i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Удаление</a:t>
            </a:r>
            <a:endParaRPr lang="ru-RU" sz="60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4286256"/>
            <a:ext cx="8201028" cy="969959"/>
          </a:xfrm>
          <a:effectLst>
            <a:outerShdw blurRad="520700" dir="5400000" algn="ctr" rotWithShape="0">
              <a:schemeClr val="bg1"/>
            </a:outerShdw>
          </a:effectLst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«Конкурс капитанов»</a:t>
            </a:r>
            <a:endParaRPr lang="ru-RU" sz="6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20"/>
          <p:cNvGrpSpPr/>
          <p:nvPr/>
        </p:nvGrpSpPr>
        <p:grpSpPr>
          <a:xfrm>
            <a:off x="2928926" y="1285860"/>
            <a:ext cx="3286148" cy="2878709"/>
            <a:chOff x="1357290" y="1428736"/>
            <a:chExt cx="2489931" cy="2307205"/>
          </a:xfrm>
          <a:effectLst/>
          <a:scene3d>
            <a:camera prst="perspectiveRelaxedModerately"/>
            <a:lightRig rig="threePt" dir="t"/>
          </a:scene3d>
        </p:grpSpPr>
        <p:sp>
          <p:nvSpPr>
            <p:cNvPr id="22" name="Полилиния 21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>
                    <a:alpha val="60000"/>
                  </a:srgbClr>
                </a:gs>
                <a:gs pos="33000">
                  <a:srgbClr val="FF9933">
                    <a:alpha val="60000"/>
                  </a:srgbClr>
                </a:gs>
                <a:gs pos="73000">
                  <a:srgbClr val="F6505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  <a:alpha val="60000"/>
                  </a:schemeClr>
                </a:gs>
                <a:gs pos="33000">
                  <a:schemeClr val="accent1">
                    <a:lumMod val="40000"/>
                    <a:lumOff val="60000"/>
                    <a:alpha val="60000"/>
                  </a:schemeClr>
                </a:gs>
                <a:gs pos="73000">
                  <a:schemeClr val="accent1">
                    <a:lumMod val="75000"/>
                    <a:alpha val="60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 23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alpha val="60000"/>
                  </a:srgbClr>
                </a:gs>
                <a:gs pos="38000">
                  <a:srgbClr val="FFFF99">
                    <a:alpha val="60000"/>
                  </a:srgbClr>
                </a:gs>
                <a:gs pos="73000">
                  <a:srgbClr val="FFC00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 24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>
                    <a:alpha val="60000"/>
                  </a:srgbClr>
                </a:gs>
                <a:gs pos="38000">
                  <a:schemeClr val="accent3">
                    <a:lumMod val="60000"/>
                    <a:lumOff val="40000"/>
                    <a:alpha val="60000"/>
                  </a:schemeClr>
                </a:gs>
                <a:gs pos="73000">
                  <a:srgbClr val="00800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8"/>
          <p:cNvGrpSpPr/>
          <p:nvPr/>
        </p:nvGrpSpPr>
        <p:grpSpPr>
          <a:xfrm>
            <a:off x="5572132" y="0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Полилиния 32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олилиния 37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олилиния 40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0BCFD-8BEB-48D9-92B9-9212FC87B6A8}" type="datetime8">
              <a:rPr lang="ru-RU" smtClean="0"/>
              <a:pPr/>
              <a:t>07.02.2023 20:36</a:t>
            </a:fld>
            <a:endParaRPr lang="ru-RU"/>
          </a:p>
        </p:txBody>
      </p:sp>
      <p:pic>
        <p:nvPicPr>
          <p:cNvPr id="1026" name="Picture 2" descr="C:\Users\Acer\Downloads\2023-02-07_20-36-5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7888" y="66675"/>
            <a:ext cx="4848225" cy="6724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4286256"/>
            <a:ext cx="8201028" cy="969959"/>
          </a:xfrm>
          <a:effectLst>
            <a:outerShdw blurRad="520700" dir="5400000" algn="ctr" rotWithShape="0">
              <a:schemeClr val="bg1"/>
            </a:outerShdw>
          </a:effectLst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/>
            </a:r>
            <a:br>
              <a:rPr lang="ru-RU" sz="8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</a:br>
            <a:r>
              <a:rPr lang="ru-RU" sz="8000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</a:rPr>
              <a:t>Подведение итогов</a:t>
            </a:r>
            <a:endParaRPr lang="ru-RU" sz="80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" name="Полилиния 4"/>
          <p:cNvSpPr/>
          <p:nvPr/>
        </p:nvSpPr>
        <p:spPr>
          <a:xfrm>
            <a:off x="0" y="6326638"/>
            <a:ext cx="1428728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2821769" y="0"/>
            <a:ext cx="3500462" cy="571480"/>
          </a:xfrm>
          <a:custGeom>
            <a:avLst/>
            <a:gdLst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0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500462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166"/>
              <a:gd name="connsiteX1" fmla="*/ 3500462 w 3500462"/>
              <a:gd name="connsiteY1" fmla="*/ 0 h 357166"/>
              <a:gd name="connsiteX2" fmla="*/ 3000364 w 3500462"/>
              <a:gd name="connsiteY2" fmla="*/ 357166 h 357166"/>
              <a:gd name="connsiteX3" fmla="*/ 571472 w 3500462"/>
              <a:gd name="connsiteY3" fmla="*/ 357166 h 357166"/>
              <a:gd name="connsiteX4" fmla="*/ 0 w 3500462"/>
              <a:gd name="connsiteY4" fmla="*/ 0 h 357166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  <a:gd name="connsiteX0" fmla="*/ 0 w 3500462"/>
              <a:gd name="connsiteY0" fmla="*/ 0 h 357628"/>
              <a:gd name="connsiteX1" fmla="*/ 3500462 w 3500462"/>
              <a:gd name="connsiteY1" fmla="*/ 0 h 357628"/>
              <a:gd name="connsiteX2" fmla="*/ 3000364 w 3500462"/>
              <a:gd name="connsiteY2" fmla="*/ 357166 h 357628"/>
              <a:gd name="connsiteX3" fmla="*/ 571472 w 3500462"/>
              <a:gd name="connsiteY3" fmla="*/ 357166 h 357628"/>
              <a:gd name="connsiteX4" fmla="*/ 0 w 3500462"/>
              <a:gd name="connsiteY4" fmla="*/ 0 h 357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0462" h="357628">
                <a:moveTo>
                  <a:pt x="0" y="0"/>
                </a:moveTo>
                <a:lnTo>
                  <a:pt x="3500462" y="0"/>
                </a:lnTo>
                <a:cubicBezTo>
                  <a:pt x="3333763" y="119055"/>
                  <a:pt x="3496963" y="357628"/>
                  <a:pt x="3000364" y="357166"/>
                </a:cubicBezTo>
                <a:lnTo>
                  <a:pt x="571472" y="357166"/>
                </a:lnTo>
                <a:cubicBezTo>
                  <a:pt x="108229" y="356330"/>
                  <a:pt x="190491" y="119055"/>
                  <a:pt x="0" y="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 flipH="1">
            <a:off x="7429520" y="6326639"/>
            <a:ext cx="1714480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7290" h="379536">
                <a:moveTo>
                  <a:pt x="0" y="22370"/>
                </a:moveTo>
                <a:lnTo>
                  <a:pt x="571440" y="22370"/>
                </a:lnTo>
                <a:cubicBezTo>
                  <a:pt x="1232130" y="0"/>
                  <a:pt x="1095340" y="260481"/>
                  <a:pt x="1357290" y="379536"/>
                </a:cubicBezTo>
                <a:lnTo>
                  <a:pt x="0" y="379536"/>
                </a:lnTo>
                <a:lnTo>
                  <a:pt x="0" y="22370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8"/>
          <p:cNvGrpSpPr/>
          <p:nvPr/>
        </p:nvGrpSpPr>
        <p:grpSpPr>
          <a:xfrm>
            <a:off x="153235" y="6216381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0" name="Полилиния 9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 11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 12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5" name="Полилиния 14"/>
          <p:cNvSpPr/>
          <p:nvPr/>
        </p:nvSpPr>
        <p:spPr>
          <a:xfrm flipH="1">
            <a:off x="7429520" y="6326639"/>
            <a:ext cx="1000164" cy="531361"/>
          </a:xfrm>
          <a:custGeom>
            <a:avLst/>
            <a:gdLst>
              <a:gd name="connsiteX0" fmla="*/ 0 w 1357290"/>
              <a:gd name="connsiteY0" fmla="*/ 0 h 357166"/>
              <a:gd name="connsiteX1" fmla="*/ 135729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0 h 357166"/>
              <a:gd name="connsiteX1" fmla="*/ 571440 w 1357290"/>
              <a:gd name="connsiteY1" fmla="*/ 0 h 357166"/>
              <a:gd name="connsiteX2" fmla="*/ 1357290 w 1357290"/>
              <a:gd name="connsiteY2" fmla="*/ 357166 h 357166"/>
              <a:gd name="connsiteX3" fmla="*/ 0 w 1357290"/>
              <a:gd name="connsiteY3" fmla="*/ 357166 h 357166"/>
              <a:gd name="connsiteX4" fmla="*/ 0 w 1357290"/>
              <a:gd name="connsiteY4" fmla="*/ 0 h 35716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0 w 1357290"/>
              <a:gd name="connsiteY3" fmla="*/ 379536 h 379536"/>
              <a:gd name="connsiteX4" fmla="*/ 0 w 1357290"/>
              <a:gd name="connsiteY4" fmla="*/ 22370 h 379536"/>
              <a:gd name="connsiteX0" fmla="*/ 0 w 1357290"/>
              <a:gd name="connsiteY0" fmla="*/ 22370 h 379536"/>
              <a:gd name="connsiteX1" fmla="*/ 571440 w 1357290"/>
              <a:gd name="connsiteY1" fmla="*/ 22370 h 379536"/>
              <a:gd name="connsiteX2" fmla="*/ 1357290 w 1357290"/>
              <a:gd name="connsiteY2" fmla="*/ 379536 h 379536"/>
              <a:gd name="connsiteX3" fmla="*/ 1300710 w 1357290"/>
              <a:gd name="connsiteY3" fmla="*/ 379536 h 379536"/>
              <a:gd name="connsiteX4" fmla="*/ 0 w 1357290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  <a:gd name="connsiteX0" fmla="*/ 0 w 791793"/>
              <a:gd name="connsiteY0" fmla="*/ 22370 h 379536"/>
              <a:gd name="connsiteX1" fmla="*/ 5943 w 791793"/>
              <a:gd name="connsiteY1" fmla="*/ 22370 h 379536"/>
              <a:gd name="connsiteX2" fmla="*/ 791793 w 791793"/>
              <a:gd name="connsiteY2" fmla="*/ 379536 h 379536"/>
              <a:gd name="connsiteX3" fmla="*/ 735213 w 791793"/>
              <a:gd name="connsiteY3" fmla="*/ 379536 h 379536"/>
              <a:gd name="connsiteX4" fmla="*/ 0 w 791793"/>
              <a:gd name="connsiteY4" fmla="*/ 22370 h 37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91793" h="379536">
                <a:moveTo>
                  <a:pt x="0" y="22370"/>
                </a:moveTo>
                <a:lnTo>
                  <a:pt x="5943" y="22370"/>
                </a:lnTo>
                <a:cubicBezTo>
                  <a:pt x="666633" y="0"/>
                  <a:pt x="529843" y="260481"/>
                  <a:pt x="791793" y="379536"/>
                </a:cubicBezTo>
                <a:lnTo>
                  <a:pt x="735213" y="379536"/>
                </a:lnTo>
                <a:cubicBezTo>
                  <a:pt x="427436" y="325406"/>
                  <a:pt x="249225" y="275916"/>
                  <a:pt x="0" y="22370"/>
                </a:cubicBez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w="234950"/>
            <a:bevelB h="0"/>
            <a:extrusionClr>
              <a:schemeClr val="bg1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" name="Группа 20"/>
          <p:cNvGrpSpPr/>
          <p:nvPr/>
        </p:nvGrpSpPr>
        <p:grpSpPr>
          <a:xfrm>
            <a:off x="2928926" y="1285860"/>
            <a:ext cx="3286148" cy="2878709"/>
            <a:chOff x="1357290" y="1428736"/>
            <a:chExt cx="2489931" cy="2307205"/>
          </a:xfrm>
          <a:effectLst/>
          <a:scene3d>
            <a:camera prst="perspectiveRelaxedModerately"/>
            <a:lightRig rig="threePt" dir="t"/>
          </a:scene3d>
        </p:grpSpPr>
        <p:sp>
          <p:nvSpPr>
            <p:cNvPr id="22" name="Полилиния 21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>
                    <a:alpha val="60000"/>
                  </a:srgbClr>
                </a:gs>
                <a:gs pos="33000">
                  <a:srgbClr val="FF9933">
                    <a:alpha val="60000"/>
                  </a:srgbClr>
                </a:gs>
                <a:gs pos="73000">
                  <a:srgbClr val="F6505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  <a:alpha val="60000"/>
                  </a:schemeClr>
                </a:gs>
                <a:gs pos="33000">
                  <a:schemeClr val="accent1">
                    <a:lumMod val="40000"/>
                    <a:lumOff val="60000"/>
                    <a:alpha val="60000"/>
                  </a:schemeClr>
                </a:gs>
                <a:gs pos="73000">
                  <a:schemeClr val="accent1">
                    <a:lumMod val="75000"/>
                    <a:alpha val="60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 23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>
                    <a:alpha val="60000"/>
                  </a:srgbClr>
                </a:gs>
                <a:gs pos="38000">
                  <a:srgbClr val="FFFF99">
                    <a:alpha val="60000"/>
                  </a:srgbClr>
                </a:gs>
                <a:gs pos="73000">
                  <a:srgbClr val="FFC00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 24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>
                    <a:alpha val="60000"/>
                  </a:srgbClr>
                </a:gs>
                <a:gs pos="38000">
                  <a:schemeClr val="accent3">
                    <a:lumMod val="60000"/>
                    <a:lumOff val="40000"/>
                    <a:alpha val="60000"/>
                  </a:schemeClr>
                </a:gs>
                <a:gs pos="73000">
                  <a:srgbClr val="008000">
                    <a:alpha val="60000"/>
                  </a:srgbClr>
                </a:gs>
              </a:gsLst>
              <a:lin ang="900000" scaled="0"/>
              <a:tileRect/>
            </a:gradFill>
            <a:ln>
              <a:noFill/>
            </a:ln>
            <a:effectLst/>
            <a:sp3d prstMaterial="softEdge">
              <a:bevelT w="209550"/>
              <a:bevelB w="203200" h="165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6" name="Группа 8"/>
          <p:cNvGrpSpPr/>
          <p:nvPr/>
        </p:nvGrpSpPr>
        <p:grpSpPr>
          <a:xfrm>
            <a:off x="5572132" y="0"/>
            <a:ext cx="571504" cy="571480"/>
            <a:chOff x="1357290" y="1428736"/>
            <a:chExt cx="2489931" cy="2307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3" name="Полилиния 32"/>
            <p:cNvSpPr/>
            <p:nvPr/>
          </p:nvSpPr>
          <p:spPr>
            <a:xfrm>
              <a:off x="1643042" y="1428736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0000"/>
                </a:gs>
                <a:gs pos="33000">
                  <a:srgbClr val="FF9933"/>
                </a:gs>
                <a:gs pos="73000">
                  <a:srgbClr val="F6505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олилиния 36"/>
            <p:cNvSpPr/>
            <p:nvPr/>
          </p:nvSpPr>
          <p:spPr>
            <a:xfrm>
              <a:off x="1357290" y="242886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tx2">
                    <a:lumMod val="75000"/>
                  </a:schemeClr>
                </a:gs>
                <a:gs pos="33000">
                  <a:schemeClr val="accent1">
                    <a:lumMod val="40000"/>
                    <a:lumOff val="60000"/>
                  </a:schemeClr>
                </a:gs>
                <a:gs pos="73000">
                  <a:schemeClr val="accent1">
                    <a:lumMod val="75000"/>
                  </a:schemeClr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олилиния 37"/>
            <p:cNvSpPr/>
            <p:nvPr/>
          </p:nvSpPr>
          <p:spPr>
            <a:xfrm flipH="1" flipV="1">
              <a:off x="2418469" y="2704229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FFC000"/>
                </a:gs>
                <a:gs pos="38000">
                  <a:srgbClr val="FFFF99"/>
                </a:gs>
                <a:gs pos="73000">
                  <a:srgbClr val="FFC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Полилиния 40"/>
            <p:cNvSpPr/>
            <p:nvPr/>
          </p:nvSpPr>
          <p:spPr>
            <a:xfrm flipH="1" flipV="1">
              <a:off x="2714612" y="1714488"/>
              <a:ext cx="1132609" cy="1031712"/>
            </a:xfrm>
            <a:custGeom>
              <a:avLst/>
              <a:gdLst>
                <a:gd name="connsiteX0" fmla="*/ 0 w 1132609"/>
                <a:gd name="connsiteY0" fmla="*/ 820881 h 883227"/>
                <a:gd name="connsiteX1" fmla="*/ 207818 w 1132609"/>
                <a:gd name="connsiteY1" fmla="*/ 0 h 883227"/>
                <a:gd name="connsiteX2" fmla="*/ 1132609 w 1132609"/>
                <a:gd name="connsiteY2" fmla="*/ 83127 h 883227"/>
                <a:gd name="connsiteX3" fmla="*/ 883227 w 1132609"/>
                <a:gd name="connsiteY3" fmla="*/ 883227 h 883227"/>
                <a:gd name="connsiteX4" fmla="*/ 0 w 1132609"/>
                <a:gd name="connsiteY4" fmla="*/ 820881 h 883227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  <a:gd name="connsiteX0" fmla="*/ 0 w 1132609"/>
                <a:gd name="connsiteY0" fmla="*/ 969366 h 1031712"/>
                <a:gd name="connsiteX1" fmla="*/ 207818 w 1132609"/>
                <a:gd name="connsiteY1" fmla="*/ 148485 h 1031712"/>
                <a:gd name="connsiteX2" fmla="*/ 1132609 w 1132609"/>
                <a:gd name="connsiteY2" fmla="*/ 231612 h 1031712"/>
                <a:gd name="connsiteX3" fmla="*/ 883227 w 1132609"/>
                <a:gd name="connsiteY3" fmla="*/ 1031712 h 1031712"/>
                <a:gd name="connsiteX4" fmla="*/ 0 w 1132609"/>
                <a:gd name="connsiteY4" fmla="*/ 969366 h 10317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2609" h="1031712">
                  <a:moveTo>
                    <a:pt x="0" y="969366"/>
                  </a:moveTo>
                  <a:lnTo>
                    <a:pt x="207818" y="148485"/>
                  </a:lnTo>
                  <a:cubicBezTo>
                    <a:pt x="491405" y="74902"/>
                    <a:pt x="886690" y="0"/>
                    <a:pt x="1132609" y="231612"/>
                  </a:cubicBezTo>
                  <a:lnTo>
                    <a:pt x="883227" y="1031712"/>
                  </a:lnTo>
                  <a:cubicBezTo>
                    <a:pt x="636877" y="935609"/>
                    <a:pt x="316493" y="862872"/>
                    <a:pt x="0" y="969366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006600"/>
                </a:gs>
                <a:gs pos="38000">
                  <a:schemeClr val="accent3">
                    <a:lumMod val="60000"/>
                    <a:lumOff val="40000"/>
                  </a:schemeClr>
                </a:gs>
                <a:gs pos="73000">
                  <a:srgbClr val="008000"/>
                </a:gs>
              </a:gsLst>
              <a:lin ang="900000" scaled="0"/>
              <a:tileRect/>
            </a:gradFill>
            <a:ln>
              <a:noFill/>
            </a:ln>
            <a:effectLst/>
            <a:scene3d>
              <a:camera prst="orthographicFront"/>
              <a:lightRig rig="threePt" dir="t"/>
            </a:scene3d>
            <a:sp3d prstMaterial="softEdge">
              <a:bevelT w="63500"/>
              <a:bevelB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S030009355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209CE04-FF81-4718-9FA0-9F4025B783F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TS030009355</Template>
  <TotalTime>217</TotalTime>
  <Words>316</Words>
  <Application>Microsoft Office PowerPoint</Application>
  <PresentationFormat>Экран (4:3)</PresentationFormat>
  <Paragraphs>171</Paragraphs>
  <Slides>36</Slides>
  <Notes>35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37" baseType="lpstr">
      <vt:lpstr>TS030009355</vt:lpstr>
      <vt:lpstr>Информашка</vt:lpstr>
      <vt:lpstr>1 тур  «Все обо всем»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2 тур  «Фольклорный серпантин»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 «Конкурс капитанов»</vt:lpstr>
      <vt:lpstr>Слайд 35</vt:lpstr>
      <vt:lpstr> Подведение итогов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Информашка</dc:title>
  <dc:creator>Sunrise</dc:creator>
  <cp:lastModifiedBy>Acer</cp:lastModifiedBy>
  <cp:revision>31</cp:revision>
  <dcterms:created xsi:type="dcterms:W3CDTF">2011-02-15T18:02:17Z</dcterms:created>
  <dcterms:modified xsi:type="dcterms:W3CDTF">2023-02-07T14:42:53Z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TC030009355</vt:lpwstr>
  </property>
</Properties>
</file>